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6"/>
  </p:notesMasterIdLst>
  <p:sldIdLst>
    <p:sldId id="361" r:id="rId2"/>
    <p:sldId id="362" r:id="rId3"/>
    <p:sldId id="367" r:id="rId4"/>
    <p:sldId id="281" r:id="rId5"/>
    <p:sldId id="282" r:id="rId6"/>
    <p:sldId id="283" r:id="rId7"/>
    <p:sldId id="353" r:id="rId8"/>
    <p:sldId id="354" r:id="rId9"/>
    <p:sldId id="355" r:id="rId10"/>
    <p:sldId id="297" r:id="rId11"/>
    <p:sldId id="352" r:id="rId12"/>
    <p:sldId id="336" r:id="rId13"/>
    <p:sldId id="298" r:id="rId14"/>
    <p:sldId id="299" r:id="rId15"/>
    <p:sldId id="285" r:id="rId16"/>
    <p:sldId id="286" r:id="rId17"/>
    <p:sldId id="343" r:id="rId18"/>
    <p:sldId id="287" r:id="rId19"/>
    <p:sldId id="300" r:id="rId20"/>
    <p:sldId id="337" r:id="rId21"/>
    <p:sldId id="338" r:id="rId22"/>
    <p:sldId id="339" r:id="rId23"/>
    <p:sldId id="351" r:id="rId24"/>
    <p:sldId id="340" r:id="rId25"/>
    <p:sldId id="301" r:id="rId26"/>
    <p:sldId id="288" r:id="rId27"/>
    <p:sldId id="290" r:id="rId28"/>
    <p:sldId id="289" r:id="rId29"/>
    <p:sldId id="291" r:id="rId30"/>
    <p:sldId id="305" r:id="rId31"/>
    <p:sldId id="342" r:id="rId32"/>
    <p:sldId id="314" r:id="rId33"/>
    <p:sldId id="317" r:id="rId34"/>
    <p:sldId id="356" r:id="rId35"/>
    <p:sldId id="357" r:id="rId36"/>
    <p:sldId id="358" r:id="rId37"/>
    <p:sldId id="359" r:id="rId38"/>
    <p:sldId id="360" r:id="rId39"/>
    <p:sldId id="302" r:id="rId40"/>
    <p:sldId id="303" r:id="rId41"/>
    <p:sldId id="308" r:id="rId42"/>
    <p:sldId id="363" r:id="rId43"/>
    <p:sldId id="366" r:id="rId44"/>
    <p:sldId id="365"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474"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F055F6-5855-4CF0-B142-8812075EEE27}" type="datetimeFigureOut">
              <a:rPr lang="en-US" smtClean="0"/>
              <a:pPr/>
              <a:t>4/19/2023</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9FF2FF-D6A8-488D-B2D7-A0945B99742A}" type="slidenum">
              <a:rPr lang="en-IN" smtClean="0"/>
              <a:pPr/>
              <a:t>‹#›</a:t>
            </a:fld>
            <a:endParaRPr lang="en-IN"/>
          </a:p>
        </p:txBody>
      </p:sp>
    </p:spTree>
    <p:extLst>
      <p:ext uri="{BB962C8B-B14F-4D97-AF65-F5344CB8AC3E}">
        <p14:creationId xmlns:p14="http://schemas.microsoft.com/office/powerpoint/2010/main" val="756590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2F9FF2FF-D6A8-488D-B2D7-A0945B99742A}" type="slidenum">
              <a:rPr lang="en-IN" smtClean="0"/>
              <a:pPr/>
              <a:t>27</a:t>
            </a:fld>
            <a:endParaRPr lang="en-IN"/>
          </a:p>
        </p:txBody>
      </p:sp>
    </p:spTree>
    <p:extLst>
      <p:ext uri="{BB962C8B-B14F-4D97-AF65-F5344CB8AC3E}">
        <p14:creationId xmlns:p14="http://schemas.microsoft.com/office/powerpoint/2010/main" val="556789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2F9FF2FF-D6A8-488D-B2D7-A0945B99742A}" type="slidenum">
              <a:rPr lang="en-IN" smtClean="0"/>
              <a:pPr/>
              <a:t>30</a:t>
            </a:fld>
            <a:endParaRPr lang="en-IN"/>
          </a:p>
        </p:txBody>
      </p:sp>
    </p:spTree>
    <p:extLst>
      <p:ext uri="{BB962C8B-B14F-4D97-AF65-F5344CB8AC3E}">
        <p14:creationId xmlns:p14="http://schemas.microsoft.com/office/powerpoint/2010/main" val="3473215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FD94DA88-F516-4B38-908C-C9907B572DBF}" type="datetimeFigureOut">
              <a:rPr lang="en-US" smtClean="0"/>
              <a:pPr/>
              <a:t>4/19/2023</a:t>
            </a:fld>
            <a:endParaRPr lang="en-IN"/>
          </a:p>
        </p:txBody>
      </p:sp>
      <p:sp>
        <p:nvSpPr>
          <p:cNvPr id="19" name="Footer Placeholder 18"/>
          <p:cNvSpPr>
            <a:spLocks noGrp="1"/>
          </p:cNvSpPr>
          <p:nvPr>
            <p:ph type="ftr" sz="quarter" idx="11"/>
          </p:nvPr>
        </p:nvSpPr>
        <p:spPr/>
        <p:txBody>
          <a:bodyPr/>
          <a:lstStyle/>
          <a:p>
            <a:endParaRPr lang="en-IN"/>
          </a:p>
        </p:txBody>
      </p:sp>
      <p:sp>
        <p:nvSpPr>
          <p:cNvPr id="27" name="Slide Number Placeholder 26"/>
          <p:cNvSpPr>
            <a:spLocks noGrp="1"/>
          </p:cNvSpPr>
          <p:nvPr>
            <p:ph type="sldNum" sz="quarter" idx="12"/>
          </p:nvPr>
        </p:nvSpPr>
        <p:spPr/>
        <p:txBody>
          <a:bodyPr/>
          <a:lstStyle/>
          <a:p>
            <a:fld id="{B5657E0F-6BFF-4088-87E1-8849222266F6}" type="slidenum">
              <a:rPr lang="en-IN" smtClean="0"/>
              <a:pPr/>
              <a:t>‹#›</a:t>
            </a:fld>
            <a:endParaRPr lang="en-IN"/>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D94DA88-F516-4B38-908C-C9907B572DBF}" type="datetimeFigureOut">
              <a:rPr lang="en-US" smtClean="0"/>
              <a:pPr/>
              <a:t>4/19/2023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5657E0F-6BFF-4088-87E1-8849222266F6}"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D94DA88-F516-4B38-908C-C9907B572DBF}" type="datetimeFigureOut">
              <a:rPr lang="en-US" smtClean="0"/>
              <a:pPr/>
              <a:t>4/19/2023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5657E0F-6BFF-4088-87E1-8849222266F6}"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D94DA88-F516-4B38-908C-C9907B572DBF}" type="datetimeFigureOut">
              <a:rPr lang="en-US" smtClean="0"/>
              <a:pPr/>
              <a:t>4/19/2023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5657E0F-6BFF-4088-87E1-8849222266F6}"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FD94DA88-F516-4B38-908C-C9907B572DBF}" type="datetimeFigureOut">
              <a:rPr lang="en-US" smtClean="0"/>
              <a:pPr/>
              <a:t>4/19/2023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5657E0F-6BFF-4088-87E1-8849222266F6}" type="slidenum">
              <a:rPr lang="en-IN" smtClean="0"/>
              <a:pPr/>
              <a:t>‹#›</a:t>
            </a:fld>
            <a:endParaRPr lang="en-IN"/>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D94DA88-F516-4B38-908C-C9907B572DBF}" type="datetimeFigureOut">
              <a:rPr lang="en-US" smtClean="0"/>
              <a:pPr/>
              <a:t>4/19/2023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5657E0F-6BFF-4088-87E1-8849222266F6}"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FD94DA88-F516-4B38-908C-C9907B572DBF}" type="datetimeFigureOut">
              <a:rPr lang="en-US" smtClean="0"/>
              <a:pPr/>
              <a:t>4/19/2023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B5657E0F-6BFF-4088-87E1-8849222266F6}"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FD94DA88-F516-4B38-908C-C9907B572DBF}" type="datetimeFigureOut">
              <a:rPr lang="en-US" smtClean="0"/>
              <a:pPr/>
              <a:t>4/19/2023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5657E0F-6BFF-4088-87E1-8849222266F6}"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94DA88-F516-4B38-908C-C9907B572DBF}" type="datetimeFigureOut">
              <a:rPr lang="en-US" smtClean="0"/>
              <a:pPr/>
              <a:t>4/19/2023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B5657E0F-6BFF-4088-87E1-8849222266F6}"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D94DA88-F516-4B38-908C-C9907B572DBF}" type="datetimeFigureOut">
              <a:rPr lang="en-US" smtClean="0"/>
              <a:pPr/>
              <a:t>4/19/2023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5657E0F-6BFF-4088-87E1-8849222266F6}"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FD94DA88-F516-4B38-908C-C9907B572DBF}" type="datetimeFigureOut">
              <a:rPr lang="en-US" smtClean="0"/>
              <a:pPr/>
              <a:t>4/19/2023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a:xfrm>
            <a:off x="8077200" y="6356350"/>
            <a:ext cx="609600" cy="365125"/>
          </a:xfrm>
        </p:spPr>
        <p:txBody>
          <a:bodyPr/>
          <a:lstStyle/>
          <a:p>
            <a:fld id="{B5657E0F-6BFF-4088-87E1-8849222266F6}" type="slidenum">
              <a:rPr lang="en-IN" smtClean="0"/>
              <a:pPr/>
              <a:t>‹#›</a:t>
            </a:fld>
            <a:endParaRPr lang="en-IN"/>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D94DA88-F516-4B38-908C-C9907B572DBF}" type="datetimeFigureOut">
              <a:rPr lang="en-US" smtClean="0"/>
              <a:pPr/>
              <a:t>4/19/2023</a:t>
            </a:fld>
            <a:endParaRPr lang="en-IN"/>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IN"/>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5657E0F-6BFF-4088-87E1-8849222266F6}" type="slidenum">
              <a:rPr lang="en-IN" smtClean="0"/>
              <a:pPr/>
              <a:t>‹#›</a:t>
            </a:fld>
            <a:endParaRPr lang="en-IN"/>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2"/>
          <p:cNvSpPr txBox="1">
            <a:spLocks noChangeArrowheads="1"/>
          </p:cNvSpPr>
          <p:nvPr/>
        </p:nvSpPr>
        <p:spPr bwMode="auto">
          <a:xfrm>
            <a:off x="1404938" y="1143000"/>
            <a:ext cx="7488237" cy="415925"/>
          </a:xfrm>
          <a:prstGeom prst="rect">
            <a:avLst/>
          </a:prstGeom>
          <a:noFill/>
          <a:ln w="9525">
            <a:noFill/>
            <a:miter lim="800000"/>
            <a:headEnd/>
            <a:tailEnd/>
          </a:ln>
        </p:spPr>
        <p:txBody>
          <a:bodyPr>
            <a:spAutoFit/>
          </a:bodyPr>
          <a:lstStyle/>
          <a:p>
            <a:pPr eaLnBrk="1" hangingPunct="1"/>
            <a:r>
              <a:rPr lang="en-US" sz="2100">
                <a:latin typeface="Book Antiqua" pitchFamily="18" charset="0"/>
              </a:rPr>
              <a:t>RUNGTA COLLEGE OF DENTAL SCIENCES &amp; RESEARCH </a:t>
            </a:r>
          </a:p>
        </p:txBody>
      </p:sp>
      <p:sp>
        <p:nvSpPr>
          <p:cNvPr id="8195" name="TextBox 3"/>
          <p:cNvSpPr txBox="1">
            <a:spLocks noChangeArrowheads="1"/>
          </p:cNvSpPr>
          <p:nvPr/>
        </p:nvSpPr>
        <p:spPr bwMode="auto">
          <a:xfrm>
            <a:off x="109538" y="2708275"/>
            <a:ext cx="5224462" cy="738664"/>
          </a:xfrm>
          <a:prstGeom prst="rect">
            <a:avLst/>
          </a:prstGeom>
          <a:noFill/>
          <a:ln w="9525">
            <a:noFill/>
            <a:miter lim="800000"/>
            <a:headEnd/>
            <a:tailEnd/>
          </a:ln>
        </p:spPr>
        <p:txBody>
          <a:bodyPr wrap="square">
            <a:spAutoFit/>
          </a:bodyPr>
          <a:lstStyle/>
          <a:p>
            <a:pPr eaLnBrk="1" hangingPunct="1"/>
            <a:r>
              <a:rPr lang="en-US" sz="2100" dirty="0">
                <a:latin typeface="Book Antiqua" pitchFamily="18" charset="0"/>
              </a:rPr>
              <a:t>TITLE OF THE TOPIC: STERILIZATION AND DISINFECTION</a:t>
            </a:r>
          </a:p>
        </p:txBody>
      </p:sp>
      <p:sp>
        <p:nvSpPr>
          <p:cNvPr id="8196" name="TextBox 5"/>
          <p:cNvSpPr txBox="1">
            <a:spLocks noChangeArrowheads="1"/>
          </p:cNvSpPr>
          <p:nvPr/>
        </p:nvSpPr>
        <p:spPr bwMode="auto">
          <a:xfrm>
            <a:off x="152400" y="5143500"/>
            <a:ext cx="8545513" cy="738188"/>
          </a:xfrm>
          <a:prstGeom prst="rect">
            <a:avLst/>
          </a:prstGeom>
          <a:noFill/>
          <a:ln w="9525">
            <a:noFill/>
            <a:miter lim="800000"/>
            <a:headEnd/>
            <a:tailEnd/>
          </a:ln>
        </p:spPr>
        <p:txBody>
          <a:bodyPr>
            <a:spAutoFit/>
          </a:bodyPr>
          <a:lstStyle/>
          <a:p>
            <a:pPr algn="ctr" eaLnBrk="1" hangingPunct="1"/>
            <a:r>
              <a:rPr lang="en-US" sz="2100">
                <a:latin typeface="Book Antiqua" pitchFamily="18" charset="0"/>
              </a:rPr>
              <a:t>DEPARTMENT OF CONSERVATIVE DENTISTRY AND ENDODONTICS  </a:t>
            </a:r>
          </a:p>
        </p:txBody>
      </p:sp>
      <p:pic>
        <p:nvPicPr>
          <p:cNvPr id="8197" name="Picture 6"/>
          <p:cNvPicPr>
            <a:picLocks noChangeAspect="1" noChangeArrowheads="1"/>
          </p:cNvPicPr>
          <p:nvPr/>
        </p:nvPicPr>
        <p:blipFill>
          <a:blip r:embed="rId2"/>
          <a:srcRect l="15781" r="15781"/>
          <a:stretch>
            <a:fillRect/>
          </a:stretch>
        </p:blipFill>
        <p:spPr bwMode="auto">
          <a:xfrm>
            <a:off x="0" y="846138"/>
            <a:ext cx="1393825" cy="1585912"/>
          </a:xfrm>
          <a:prstGeom prst="rect">
            <a:avLst/>
          </a:prstGeom>
          <a:noFill/>
          <a:ln w="9525">
            <a:noFill/>
            <a:miter lim="800000"/>
            <a:headEnd/>
            <a:tailEnd/>
          </a:ln>
        </p:spPr>
      </p:pic>
      <p:sp>
        <p:nvSpPr>
          <p:cNvPr id="8198" name="Slide Number Placeholder 1"/>
          <p:cNvSpPr>
            <a:spLocks noGrp="1" noChangeArrowheads="1"/>
          </p:cNvSpPr>
          <p:nvPr>
            <p:ph type="sldNum" sz="quarter" idx="12"/>
          </p:nvPr>
        </p:nvSpPr>
        <p:spPr bwMode="auto">
          <a:noFill/>
          <a:ln>
            <a:miter lim="800000"/>
            <a:headEnd/>
            <a:tailEnd/>
          </a:ln>
        </p:spPr>
        <p:txBody>
          <a:bodyPr/>
          <a:lstStyle/>
          <a:p>
            <a:fld id="{ABB316D7-244F-4C8F-8BC5-1F0226160AD8}" type="slidenum">
              <a:rPr lang="en-US"/>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OPERATORY SURFACES</a:t>
            </a:r>
            <a:endParaRPr lang="en-IN" sz="3200" dirty="0"/>
          </a:p>
        </p:txBody>
      </p:sp>
      <p:sp>
        <p:nvSpPr>
          <p:cNvPr id="3" name="Content Placeholder 2"/>
          <p:cNvSpPr>
            <a:spLocks noGrp="1"/>
          </p:cNvSpPr>
          <p:nvPr>
            <p:ph idx="1"/>
          </p:nvPr>
        </p:nvSpPr>
        <p:spPr/>
        <p:txBody>
          <a:bodyPr/>
          <a:lstStyle/>
          <a:p>
            <a:r>
              <a:rPr lang="en-IN" dirty="0"/>
              <a:t>Barrier protection to operatory surfaces is with disposable covers</a:t>
            </a:r>
          </a:p>
          <a:p>
            <a:endParaRPr lang="en-IN" dirty="0"/>
          </a:p>
          <a:p>
            <a:r>
              <a:rPr lang="en-IN" dirty="0"/>
              <a:t>Impervious  paper, aluminium foil or plastic covers can be used.</a:t>
            </a:r>
          </a:p>
          <a:p>
            <a:endParaRPr lang="en-IN"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405B6-EB1C-46BC-B611-CE1D2FC1F872}"/>
              </a:ext>
            </a:extLst>
          </p:cNvPr>
          <p:cNvSpPr>
            <a:spLocks noGrp="1"/>
          </p:cNvSpPr>
          <p:nvPr>
            <p:ph type="title"/>
          </p:nvPr>
        </p:nvSpPr>
        <p:spPr/>
        <p:txBody>
          <a:bodyPr/>
          <a:lstStyle/>
          <a:p>
            <a:endParaRPr lang="en-IN"/>
          </a:p>
        </p:txBody>
      </p:sp>
      <p:pic>
        <p:nvPicPr>
          <p:cNvPr id="4" name="Content Placeholder 3">
            <a:extLst>
              <a:ext uri="{FF2B5EF4-FFF2-40B4-BE49-F238E27FC236}">
                <a16:creationId xmlns:a16="http://schemas.microsoft.com/office/drawing/2014/main" id="{BF4A0ADE-323E-418D-9995-D4BB2E270F60}"/>
              </a:ext>
            </a:extLst>
          </p:cNvPr>
          <p:cNvPicPr>
            <a:picLocks noGrp="1" noChangeAspect="1"/>
          </p:cNvPicPr>
          <p:nvPr>
            <p:ph idx="1"/>
          </p:nvPr>
        </p:nvPicPr>
        <p:blipFill>
          <a:blip r:embed="rId2"/>
          <a:stretch>
            <a:fillRect/>
          </a:stretch>
        </p:blipFill>
        <p:spPr>
          <a:xfrm>
            <a:off x="135254" y="2420888"/>
            <a:ext cx="3920068" cy="3596952"/>
          </a:xfrm>
          <a:prstGeom prst="rect">
            <a:avLst/>
          </a:prstGeom>
        </p:spPr>
      </p:pic>
      <p:pic>
        <p:nvPicPr>
          <p:cNvPr id="5" name="Picture 4">
            <a:extLst>
              <a:ext uri="{FF2B5EF4-FFF2-40B4-BE49-F238E27FC236}">
                <a16:creationId xmlns:a16="http://schemas.microsoft.com/office/drawing/2014/main" id="{6922BA7F-A495-43D6-891D-163F64DD2BCD}"/>
              </a:ext>
            </a:extLst>
          </p:cNvPr>
          <p:cNvPicPr>
            <a:picLocks noChangeAspect="1"/>
          </p:cNvPicPr>
          <p:nvPr/>
        </p:nvPicPr>
        <p:blipFill>
          <a:blip r:embed="rId3"/>
          <a:stretch>
            <a:fillRect/>
          </a:stretch>
        </p:blipFill>
        <p:spPr>
          <a:xfrm>
            <a:off x="4607219" y="2434341"/>
            <a:ext cx="3738841" cy="3598863"/>
          </a:xfrm>
          <a:prstGeom prst="rect">
            <a:avLst/>
          </a:prstGeom>
        </p:spPr>
      </p:pic>
    </p:spTree>
    <p:extLst>
      <p:ext uri="{BB962C8B-B14F-4D97-AF65-F5344CB8AC3E}">
        <p14:creationId xmlns:p14="http://schemas.microsoft.com/office/powerpoint/2010/main" val="2208512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71472" y="1142984"/>
            <a:ext cx="8229600" cy="5181600"/>
          </a:xfrm>
        </p:spPr>
        <p:txBody>
          <a:bodyPr>
            <a:normAutofit/>
          </a:bodyPr>
          <a:lstStyle/>
          <a:p>
            <a:r>
              <a:rPr lang="en-IN" dirty="0"/>
              <a:t>Protect surfaces and equipment that are not sterilized, with disposable single use covers. </a:t>
            </a:r>
          </a:p>
          <a:p>
            <a:pPr lvl="0"/>
            <a:r>
              <a:rPr lang="en-IN" dirty="0"/>
              <a:t>For dental unit trays, paper, plastic film or surgical wraps should cover the entire tray including the edges.</a:t>
            </a:r>
          </a:p>
          <a:p>
            <a:pPr lvl="0"/>
            <a:r>
              <a:rPr lang="en-IN" dirty="0"/>
              <a:t>Changing covers eliminates cleaning and disinfecting the surfaces, saves time, effort, expense and can be more protective. </a:t>
            </a:r>
          </a:p>
          <a:p>
            <a:pPr lvl="0"/>
            <a:r>
              <a:rPr lang="en-IN" dirty="0"/>
              <a:t>Use paper towels, tongs, foil wraps or over gloves to handle equipment briefly or to open cabinets.</a:t>
            </a:r>
          </a:p>
          <a:p>
            <a:pPr lvl="0"/>
            <a:r>
              <a:rPr lang="en-IN" dirty="0"/>
              <a:t>With treatment soiled gloves avoid unnecessary contact with operatory surfaces</a:t>
            </a:r>
          </a:p>
          <a:p>
            <a:endParaRPr lang="en-IN"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nnar\Desktop\Documents\My Scans\2008-12 (Dec)\scan0008.jpg"/>
          <p:cNvPicPr>
            <a:picLocks noGrp="1" noChangeAspect="1" noChangeArrowheads="1"/>
          </p:cNvPicPr>
          <p:nvPr>
            <p:ph idx="4294967295"/>
          </p:nvPr>
        </p:nvPicPr>
        <p:blipFill>
          <a:blip r:embed="rId2">
            <a:lum bright="-14000" contrast="10000"/>
          </a:blip>
          <a:srcRect t="2152" r="4299" b="31133"/>
          <a:stretch>
            <a:fillRect/>
          </a:stretch>
        </p:blipFill>
        <p:spPr bwMode="auto">
          <a:xfrm>
            <a:off x="857224" y="1500174"/>
            <a:ext cx="3571900" cy="2643206"/>
          </a:xfrm>
          <a:prstGeom prst="rect">
            <a:avLst/>
          </a:prstGeom>
          <a:noFill/>
        </p:spPr>
      </p:pic>
      <p:pic>
        <p:nvPicPr>
          <p:cNvPr id="5" name="Picture 2" descr="C:\Users\ennar\Desktop\Documents\My Scans\2008-12 (Dec)\scan0032.jpg"/>
          <p:cNvPicPr>
            <a:picLocks noChangeAspect="1" noChangeArrowheads="1"/>
          </p:cNvPicPr>
          <p:nvPr/>
        </p:nvPicPr>
        <p:blipFill>
          <a:blip r:embed="rId3">
            <a:lum bright="-5000" contrast="35000"/>
          </a:blip>
          <a:srcRect l="5571" r="-3053" b="4891"/>
          <a:stretch>
            <a:fillRect/>
          </a:stretch>
        </p:blipFill>
        <p:spPr bwMode="auto">
          <a:xfrm>
            <a:off x="5857884" y="3357562"/>
            <a:ext cx="2500330" cy="3000396"/>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nnar\Desktop\Documents\My Scans\2008-12 (Dec)\scan0034.jpg"/>
          <p:cNvPicPr>
            <a:picLocks noGrp="1" noChangeAspect="1" noChangeArrowheads="1"/>
          </p:cNvPicPr>
          <p:nvPr>
            <p:ph idx="4294967295"/>
          </p:nvPr>
        </p:nvPicPr>
        <p:blipFill>
          <a:blip r:embed="rId2"/>
          <a:srcRect/>
          <a:stretch>
            <a:fillRect/>
          </a:stretch>
        </p:blipFill>
        <p:spPr bwMode="auto">
          <a:xfrm>
            <a:off x="5792788" y="3429000"/>
            <a:ext cx="3351212" cy="2898775"/>
          </a:xfrm>
          <a:prstGeom prst="rect">
            <a:avLst/>
          </a:prstGeom>
          <a:noFill/>
        </p:spPr>
      </p:pic>
      <p:pic>
        <p:nvPicPr>
          <p:cNvPr id="2051" name="Picture 3" descr="C:\Users\ennar\Desktop\Documents\My Scans\2008-12 (Dec)\scan0035.jpg"/>
          <p:cNvPicPr>
            <a:picLocks noChangeAspect="1" noChangeArrowheads="1"/>
          </p:cNvPicPr>
          <p:nvPr/>
        </p:nvPicPr>
        <p:blipFill>
          <a:blip r:embed="rId3"/>
          <a:srcRect/>
          <a:stretch>
            <a:fillRect/>
          </a:stretch>
        </p:blipFill>
        <p:spPr bwMode="auto">
          <a:xfrm>
            <a:off x="1214414" y="1785926"/>
            <a:ext cx="2647950" cy="2570163"/>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DENTAL WATER DELIVERY SYSTEMS</a:t>
            </a:r>
            <a:endParaRPr lang="en-IN" sz="3600" dirty="0"/>
          </a:p>
        </p:txBody>
      </p:sp>
      <p:sp>
        <p:nvSpPr>
          <p:cNvPr id="3" name="Content Placeholder 2"/>
          <p:cNvSpPr>
            <a:spLocks noGrp="1"/>
          </p:cNvSpPr>
          <p:nvPr>
            <p:ph idx="1"/>
          </p:nvPr>
        </p:nvSpPr>
        <p:spPr/>
        <p:txBody>
          <a:bodyPr/>
          <a:lstStyle/>
          <a:p>
            <a:pPr>
              <a:buNone/>
            </a:pPr>
            <a:r>
              <a:rPr lang="en-IN" b="1" dirty="0"/>
              <a:t> </a:t>
            </a:r>
            <a:endParaRPr lang="en-IN" dirty="0"/>
          </a:p>
          <a:p>
            <a:r>
              <a:rPr lang="en-IN" dirty="0"/>
              <a:t>Dental water delivery systems that are fitted with anti-retraction valves should be used. </a:t>
            </a:r>
          </a:p>
          <a:p>
            <a:r>
              <a:rPr lang="en-IN" dirty="0"/>
              <a:t>Microorganisms that retracted up into the </a:t>
            </a:r>
            <a:r>
              <a:rPr lang="en-IN" dirty="0" err="1"/>
              <a:t>handpiece</a:t>
            </a:r>
            <a:r>
              <a:rPr lang="en-IN" dirty="0"/>
              <a:t> or water spray hose can be transmitted in the aerosol when the </a:t>
            </a:r>
            <a:r>
              <a:rPr lang="en-IN" dirty="0" err="1"/>
              <a:t>handpiece</a:t>
            </a:r>
            <a:r>
              <a:rPr lang="en-IN" dirty="0"/>
              <a:t> or water spray is used.</a:t>
            </a:r>
          </a:p>
          <a:p>
            <a:r>
              <a:rPr lang="en-IN" dirty="0"/>
              <a:t> ADA specification No 47 states that the </a:t>
            </a:r>
            <a:r>
              <a:rPr lang="en-IN" dirty="0" err="1"/>
              <a:t>handpiece</a:t>
            </a:r>
            <a:r>
              <a:rPr lang="en-IN" dirty="0"/>
              <a:t> should not retract more than 2.032cm back onto the </a:t>
            </a:r>
            <a:r>
              <a:rPr lang="en-IN" dirty="0" err="1"/>
              <a:t>handpiece</a:t>
            </a:r>
            <a:r>
              <a:rPr lang="en-IN" dirty="0"/>
              <a:t> to minimize cross-contamination between patients  </a:t>
            </a:r>
          </a:p>
          <a:p>
            <a:endParaRPr lang="en-IN"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WATER AND VACCUM LINES</a:t>
            </a:r>
            <a:endParaRPr lang="en-IN" sz="3600" dirty="0"/>
          </a:p>
        </p:txBody>
      </p:sp>
      <p:sp>
        <p:nvSpPr>
          <p:cNvPr id="3" name="Content Placeholder 2"/>
          <p:cNvSpPr>
            <a:spLocks noGrp="1"/>
          </p:cNvSpPr>
          <p:nvPr>
            <p:ph idx="1"/>
          </p:nvPr>
        </p:nvSpPr>
        <p:spPr/>
        <p:txBody>
          <a:bodyPr/>
          <a:lstStyle/>
          <a:p>
            <a:r>
              <a:rPr lang="en-IN" dirty="0"/>
              <a:t>Microbes exist in dental unit water lines as a free-floating bacteria or as sessile form known as a bio-film</a:t>
            </a:r>
          </a:p>
          <a:p>
            <a:r>
              <a:rPr lang="en-IN" dirty="0"/>
              <a:t>Counts of bacteria that are shed from the </a:t>
            </a:r>
            <a:r>
              <a:rPr lang="en-IN" dirty="0" err="1"/>
              <a:t>biofilms</a:t>
            </a:r>
            <a:r>
              <a:rPr lang="en-IN" dirty="0"/>
              <a:t> into water of dental unit range from thousands to hundreds of thousands of bacteria per millilitre</a:t>
            </a:r>
          </a:p>
          <a:p>
            <a:r>
              <a:rPr lang="en-IN" dirty="0"/>
              <a:t>The main inhabitants are atypical </a:t>
            </a:r>
            <a:r>
              <a:rPr lang="en-IN" dirty="0" err="1"/>
              <a:t>mycobacteria</a:t>
            </a:r>
            <a:r>
              <a:rPr lang="en-IN" dirty="0"/>
              <a:t>, pseudomonas and possibly </a:t>
            </a:r>
            <a:r>
              <a:rPr lang="en-IN" dirty="0" err="1"/>
              <a:t>legionella</a:t>
            </a:r>
            <a:r>
              <a:rPr lang="en-IN" dirty="0"/>
              <a:t> bacteria which can present an infection risk to </a:t>
            </a:r>
            <a:r>
              <a:rPr lang="en-IN" dirty="0" err="1"/>
              <a:t>immunocompromised</a:t>
            </a:r>
            <a:r>
              <a:rPr lang="en-IN" dirty="0"/>
              <a:t> individuals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28604"/>
            <a:ext cx="8229600" cy="1143000"/>
          </a:xfrm>
        </p:spPr>
        <p:txBody>
          <a:bodyPr/>
          <a:lstStyle/>
          <a:p>
            <a:r>
              <a:rPr lang="en-US" sz="3600" dirty="0"/>
              <a:t>Guidelines</a:t>
            </a:r>
            <a:r>
              <a:rPr lang="en-US" dirty="0"/>
              <a:t> </a:t>
            </a:r>
            <a:endParaRPr lang="en-IN" dirty="0"/>
          </a:p>
        </p:txBody>
      </p:sp>
      <p:sp>
        <p:nvSpPr>
          <p:cNvPr id="3" name="Content Placeholder 2"/>
          <p:cNvSpPr>
            <a:spLocks noGrp="1"/>
          </p:cNvSpPr>
          <p:nvPr>
            <p:ph idx="1"/>
          </p:nvPr>
        </p:nvSpPr>
        <p:spPr>
          <a:xfrm>
            <a:off x="457200" y="1357298"/>
            <a:ext cx="8229600" cy="4967302"/>
          </a:xfrm>
        </p:spPr>
        <p:txBody>
          <a:bodyPr>
            <a:normAutofit fontScale="92500"/>
          </a:bodyPr>
          <a:lstStyle/>
          <a:p>
            <a:pPr>
              <a:buNone/>
            </a:pPr>
            <a:r>
              <a:rPr lang="en-IN" i="1" dirty="0"/>
              <a:t> </a:t>
            </a:r>
            <a:endParaRPr lang="en-IN" dirty="0"/>
          </a:p>
          <a:p>
            <a:pPr lvl="0"/>
            <a:r>
              <a:rPr lang="en-IN" dirty="0"/>
              <a:t>All waterlines for syringes and\or hand pieces should be turned on and flushed for several minutes once with the </a:t>
            </a:r>
            <a:r>
              <a:rPr lang="en-IN" dirty="0" err="1"/>
              <a:t>handpieces</a:t>
            </a:r>
            <a:r>
              <a:rPr lang="en-IN" dirty="0"/>
              <a:t> disconnected, then with connected </a:t>
            </a:r>
            <a:r>
              <a:rPr lang="en-IN" dirty="0" err="1"/>
              <a:t>handpieces</a:t>
            </a:r>
            <a:r>
              <a:rPr lang="en-IN" dirty="0"/>
              <a:t> at the beginning of the day and 20-30 sec between patients.</a:t>
            </a:r>
          </a:p>
          <a:p>
            <a:pPr lvl="0"/>
            <a:r>
              <a:rPr lang="en-IN" dirty="0"/>
              <a:t>All </a:t>
            </a:r>
            <a:r>
              <a:rPr lang="en-IN" dirty="0" err="1"/>
              <a:t>vaccum</a:t>
            </a:r>
            <a:r>
              <a:rPr lang="en-IN" dirty="0"/>
              <a:t> lines must be flushed by accepted antiseptic solution after every patient procedure to prevent drying to prevent of blood and debris in the lines. </a:t>
            </a:r>
          </a:p>
          <a:p>
            <a:pPr lvl="0"/>
            <a:r>
              <a:rPr lang="en-IN" dirty="0"/>
              <a:t>The </a:t>
            </a:r>
            <a:r>
              <a:rPr lang="en-IN" dirty="0" err="1"/>
              <a:t>handpiece</a:t>
            </a:r>
            <a:r>
              <a:rPr lang="en-IN" dirty="0"/>
              <a:t> always must be removed before disinfecting the system because 0.5% sodium hypochlorite and other strong chemicals would damage the high speed </a:t>
            </a:r>
            <a:r>
              <a:rPr lang="en-IN" dirty="0" err="1"/>
              <a:t>handpiece</a:t>
            </a:r>
            <a:r>
              <a:rPr lang="en-IN" dirty="0"/>
              <a:t> or other metal products.      </a:t>
            </a:r>
          </a:p>
          <a:p>
            <a:endParaRPr lang="en-IN"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CHEMICAL BARRIERS </a:t>
            </a:r>
            <a:endParaRPr lang="en-IN" sz="3200" dirty="0"/>
          </a:p>
        </p:txBody>
      </p:sp>
      <p:sp>
        <p:nvSpPr>
          <p:cNvPr id="3" name="Content Placeholder 2"/>
          <p:cNvSpPr>
            <a:spLocks noGrp="1"/>
          </p:cNvSpPr>
          <p:nvPr>
            <p:ph idx="1"/>
          </p:nvPr>
        </p:nvSpPr>
        <p:spPr/>
        <p:txBody>
          <a:bodyPr/>
          <a:lstStyle/>
          <a:p>
            <a:r>
              <a:rPr lang="en-IN" dirty="0"/>
              <a:t> Use of a mouthwash can reduce bacterial count  in generated aerosols by 98%. </a:t>
            </a:r>
          </a:p>
          <a:p>
            <a:endParaRPr lang="en-IN" dirty="0"/>
          </a:p>
          <a:p>
            <a:r>
              <a:rPr lang="en-IN" dirty="0"/>
              <a:t>Brushing reduces the bacterial count in aerosols by 90%. </a:t>
            </a:r>
          </a:p>
          <a:p>
            <a:r>
              <a:rPr lang="en-IN" dirty="0" err="1"/>
              <a:t>Chlorhexidine</a:t>
            </a:r>
            <a:r>
              <a:rPr lang="en-IN" dirty="0"/>
              <a:t> </a:t>
            </a:r>
            <a:r>
              <a:rPr lang="en-IN" dirty="0" err="1"/>
              <a:t>gluconate</a:t>
            </a:r>
            <a:r>
              <a:rPr lang="en-IN" dirty="0"/>
              <a:t> (0.12%) rinses result in a prolonged suppression of oral microorganisms over a 5 hour period </a:t>
            </a:r>
          </a:p>
          <a:p>
            <a:endParaRPr lang="en-IN"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928670"/>
            <a:ext cx="8229600" cy="1143000"/>
          </a:xfrm>
        </p:spPr>
        <p:txBody>
          <a:bodyPr>
            <a:normAutofit fontScale="90000"/>
          </a:bodyPr>
          <a:lstStyle/>
          <a:p>
            <a:r>
              <a:rPr lang="en-IN" sz="2800" dirty="0"/>
              <a:t>INFECTION CONTROL CONSIDERATIONS IN DENTAL OFFICE DESIGN</a:t>
            </a:r>
            <a:br>
              <a:rPr lang="en-IN" sz="2800" dirty="0"/>
            </a:br>
            <a:endParaRPr lang="en-IN" sz="2800" dirty="0"/>
          </a:p>
        </p:txBody>
      </p:sp>
      <p:pic>
        <p:nvPicPr>
          <p:cNvPr id="3075" name="Picture 3" descr="C:\Users\ennar\Desktop\Documents\My Scans\2008-12 (Dec)\scan0026.jpg"/>
          <p:cNvPicPr>
            <a:picLocks noGrp="1" noChangeAspect="1" noChangeArrowheads="1"/>
          </p:cNvPicPr>
          <p:nvPr>
            <p:ph idx="1"/>
          </p:nvPr>
        </p:nvPicPr>
        <p:blipFill>
          <a:blip r:embed="rId2"/>
          <a:srcRect t="2666" r="6140" b="3957"/>
          <a:stretch>
            <a:fillRect/>
          </a:stretch>
        </p:blipFill>
        <p:spPr bwMode="auto">
          <a:xfrm>
            <a:off x="3000364" y="2357430"/>
            <a:ext cx="3071834" cy="34290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20775" y="1314450"/>
            <a:ext cx="6945313" cy="827088"/>
          </a:xfrm>
        </p:spPr>
        <p:txBody>
          <a:bodyPr>
            <a:normAutofit fontScale="90000"/>
          </a:bodyPr>
          <a:lstStyle/>
          <a:p>
            <a:pPr>
              <a:defRPr/>
            </a:pPr>
            <a:r>
              <a:rPr lang="en-US" b="1" dirty="0">
                <a:solidFill>
                  <a:schemeClr val="tx1"/>
                </a:solidFill>
                <a:latin typeface="Times New Roman" panose="02020603050405020304" pitchFamily="18" charset="0"/>
                <a:cs typeface="Times New Roman" panose="02020603050405020304" pitchFamily="18" charset="0"/>
              </a:rPr>
              <a:t>Specific learning Objectives </a:t>
            </a:r>
            <a:endParaRPr lang="en-US" sz="2325" b="1" dirty="0">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nvGraphicFramePr>
        <p:xfrm>
          <a:off x="533400" y="2816225"/>
          <a:ext cx="7674428" cy="3960374"/>
        </p:xfrm>
        <a:graphic>
          <a:graphicData uri="http://schemas.openxmlformats.org/drawingml/2006/table">
            <a:tbl>
              <a:tblPr firstRow="1" bandRow="1">
                <a:tableStyleId>{5C22544A-7EE6-4342-B048-85BDC9FD1C3A}</a:tableStyleId>
              </a:tblPr>
              <a:tblGrid>
                <a:gridCol w="2025499">
                  <a:extLst>
                    <a:ext uri="{9D8B030D-6E8A-4147-A177-3AD203B41FA5}">
                      <a16:colId xmlns:a16="http://schemas.microsoft.com/office/drawing/2014/main" val="20000"/>
                    </a:ext>
                  </a:extLst>
                </a:gridCol>
                <a:gridCol w="3344427">
                  <a:extLst>
                    <a:ext uri="{9D8B030D-6E8A-4147-A177-3AD203B41FA5}">
                      <a16:colId xmlns:a16="http://schemas.microsoft.com/office/drawing/2014/main" val="20001"/>
                    </a:ext>
                  </a:extLst>
                </a:gridCol>
                <a:gridCol w="2304502">
                  <a:extLst>
                    <a:ext uri="{9D8B030D-6E8A-4147-A177-3AD203B41FA5}">
                      <a16:colId xmlns:a16="http://schemas.microsoft.com/office/drawing/2014/main" val="20002"/>
                    </a:ext>
                  </a:extLst>
                </a:gridCol>
              </a:tblGrid>
              <a:tr h="340874">
                <a:tc>
                  <a:txBody>
                    <a:bodyPr/>
                    <a:lstStyle/>
                    <a:p>
                      <a:r>
                        <a:rPr lang="en-US" sz="1400" dirty="0"/>
                        <a:t>Core areas* </a:t>
                      </a:r>
                    </a:p>
                  </a:txBody>
                  <a:tcPr marL="68580" marR="68580" marT="34290" marB="34290"/>
                </a:tc>
                <a:tc>
                  <a:txBody>
                    <a:bodyPr/>
                    <a:lstStyle/>
                    <a:p>
                      <a:r>
                        <a:rPr lang="en-US" sz="1400" dirty="0"/>
                        <a:t>Domain</a:t>
                      </a:r>
                      <a:r>
                        <a:rPr lang="en-US" sz="1400" baseline="0" dirty="0"/>
                        <a:t> **</a:t>
                      </a:r>
                      <a:endParaRPr lang="en-US" sz="1400" dirty="0"/>
                    </a:p>
                  </a:txBody>
                  <a:tcPr marL="68580" marR="68580" marT="34290" marB="34290"/>
                </a:tc>
                <a:tc>
                  <a:txBody>
                    <a:bodyPr/>
                    <a:lstStyle/>
                    <a:p>
                      <a:r>
                        <a:rPr lang="en-US" sz="1400" dirty="0"/>
                        <a:t>Category #</a:t>
                      </a:r>
                    </a:p>
                  </a:txBody>
                  <a:tcPr marL="68580" marR="68580" marT="34290" marB="34290"/>
                </a:tc>
                <a:extLst>
                  <a:ext uri="{0D108BD9-81ED-4DB2-BD59-A6C34878D82A}">
                    <a16:rowId xmlns:a16="http://schemas.microsoft.com/office/drawing/2014/main" val="10000"/>
                  </a:ext>
                </a:extLst>
              </a:tr>
              <a:tr h="340874">
                <a:tc>
                  <a:txBody>
                    <a:bodyPr/>
                    <a:lstStyle/>
                    <a:p>
                      <a:r>
                        <a:rPr lang="en-US" sz="1400" dirty="0"/>
                        <a:t>ANATOMY OF PERIAPEX</a:t>
                      </a:r>
                    </a:p>
                    <a:p>
                      <a:r>
                        <a:rPr lang="en-US" sz="1400" dirty="0"/>
                        <a:t>CEMENTUM</a:t>
                      </a:r>
                    </a:p>
                    <a:p>
                      <a:r>
                        <a:rPr lang="en-US" sz="1400" dirty="0"/>
                        <a:t>PERIODOTAL LIGAMENT</a:t>
                      </a:r>
                    </a:p>
                    <a:p>
                      <a:r>
                        <a:rPr lang="en-US" sz="1400" dirty="0"/>
                        <a:t>INGLES CLASSIFICATION</a:t>
                      </a:r>
                    </a:p>
                    <a:p>
                      <a:r>
                        <a:rPr lang="en-US" sz="1400" dirty="0"/>
                        <a:t>ZONES OF FISH</a:t>
                      </a:r>
                    </a:p>
                  </a:txBody>
                  <a:tcPr marL="68580" marR="68580" marT="34290" marB="34290"/>
                </a:tc>
                <a:tc>
                  <a:txBody>
                    <a:bodyPr/>
                    <a:lstStyle/>
                    <a:p>
                      <a:r>
                        <a:rPr lang="en-US" sz="1400" dirty="0"/>
                        <a:t>COGNITIVE</a:t>
                      </a:r>
                    </a:p>
                  </a:txBody>
                  <a:tcPr marL="68580" marR="68580" marT="34290" marB="34290"/>
                </a:tc>
                <a:tc>
                  <a:txBody>
                    <a:bodyPr/>
                    <a:lstStyle/>
                    <a:p>
                      <a:r>
                        <a:rPr lang="en-US" sz="1400" dirty="0"/>
                        <a:t>MUST KNOW</a:t>
                      </a:r>
                    </a:p>
                  </a:txBody>
                  <a:tcPr marL="68580" marR="68580" marT="34290" marB="34290"/>
                </a:tc>
                <a:extLst>
                  <a:ext uri="{0D108BD9-81ED-4DB2-BD59-A6C34878D82A}">
                    <a16:rowId xmlns:a16="http://schemas.microsoft.com/office/drawing/2014/main" val="10001"/>
                  </a:ext>
                </a:extLst>
              </a:tr>
              <a:tr h="340874">
                <a:tc>
                  <a:txBody>
                    <a:bodyPr/>
                    <a:lstStyle/>
                    <a:p>
                      <a:r>
                        <a:rPr lang="en-US" sz="1400" dirty="0"/>
                        <a:t>PATHWAY OF ENTRY OF MICROORGANISMS IN TOOTH</a:t>
                      </a:r>
                    </a:p>
                  </a:txBody>
                  <a:tcPr marL="68580" marR="68580" marT="34290" marB="34290"/>
                </a:tc>
                <a:tc>
                  <a:txBody>
                    <a:bodyPr/>
                    <a:lstStyle/>
                    <a:p>
                      <a:r>
                        <a:rPr lang="en-US" sz="1400" dirty="0"/>
                        <a:t>PSYCHOMOTOR</a:t>
                      </a:r>
                    </a:p>
                  </a:txBody>
                  <a:tcPr marL="68580" marR="68580" marT="34290" marB="34290"/>
                </a:tc>
                <a:tc>
                  <a:txBody>
                    <a:bodyPr/>
                    <a:lstStyle/>
                    <a:p>
                      <a:r>
                        <a:rPr lang="en-US" sz="1400" dirty="0"/>
                        <a:t>NICE TO KNOW</a:t>
                      </a:r>
                    </a:p>
                  </a:txBody>
                  <a:tcPr marL="68580" marR="68580" marT="34290" marB="34290"/>
                </a:tc>
                <a:extLst>
                  <a:ext uri="{0D108BD9-81ED-4DB2-BD59-A6C34878D82A}">
                    <a16:rowId xmlns:a16="http://schemas.microsoft.com/office/drawing/2014/main" val="10002"/>
                  </a:ext>
                </a:extLst>
              </a:tr>
              <a:tr h="340874">
                <a:tc>
                  <a:txBody>
                    <a:bodyPr/>
                    <a:lstStyle/>
                    <a:p>
                      <a:r>
                        <a:rPr lang="en-US" sz="1400" dirty="0"/>
                        <a:t>DIAGNOSIS OF PERIAPICAL TISSUE</a:t>
                      </a:r>
                    </a:p>
                    <a:p>
                      <a:r>
                        <a:rPr lang="en-US" sz="1400" dirty="0"/>
                        <a:t>ENDO PERIO LESSIONS</a:t>
                      </a:r>
                    </a:p>
                  </a:txBody>
                  <a:tcPr marL="68580" marR="68580" marT="34290" marB="34290"/>
                </a:tc>
                <a:tc>
                  <a:txBody>
                    <a:bodyPr/>
                    <a:lstStyle/>
                    <a:p>
                      <a:r>
                        <a:rPr lang="en-US" sz="1400" dirty="0"/>
                        <a:t>AFFECTIVE</a:t>
                      </a:r>
                    </a:p>
                  </a:txBody>
                  <a:tcPr marL="68580" marR="68580" marT="34290" marB="34290"/>
                </a:tc>
                <a:tc>
                  <a:txBody>
                    <a:bodyPr/>
                    <a:lstStyle/>
                    <a:p>
                      <a:r>
                        <a:rPr lang="en-US" sz="1400" dirty="0"/>
                        <a:t>DESIRE TO KNOW</a:t>
                      </a:r>
                    </a:p>
                  </a:txBody>
                  <a:tcPr marL="68580" marR="68580" marT="34290" marB="34290"/>
                </a:tc>
                <a:extLst>
                  <a:ext uri="{0D108BD9-81ED-4DB2-BD59-A6C34878D82A}">
                    <a16:rowId xmlns:a16="http://schemas.microsoft.com/office/drawing/2014/main" val="10003"/>
                  </a:ext>
                </a:extLst>
              </a:tr>
            </a:tbl>
          </a:graphicData>
        </a:graphic>
      </p:graphicFrame>
      <p:sp>
        <p:nvSpPr>
          <p:cNvPr id="9241" name="Rectangle 3"/>
          <p:cNvSpPr>
            <a:spLocks noChangeArrowheads="1"/>
          </p:cNvSpPr>
          <p:nvPr/>
        </p:nvSpPr>
        <p:spPr bwMode="auto">
          <a:xfrm>
            <a:off x="881063" y="2266950"/>
            <a:ext cx="7348537" cy="738188"/>
          </a:xfrm>
          <a:prstGeom prst="rect">
            <a:avLst/>
          </a:prstGeom>
          <a:noFill/>
          <a:ln w="9525">
            <a:noFill/>
            <a:miter lim="800000"/>
            <a:headEnd/>
            <a:tailEnd/>
          </a:ln>
        </p:spPr>
        <p:txBody>
          <a:bodyPr>
            <a:spAutoFit/>
          </a:bodyPr>
          <a:lstStyle/>
          <a:p>
            <a:pPr eaLnBrk="1" hangingPunct="1"/>
            <a:r>
              <a:rPr lang="en-US" sz="2100" b="1">
                <a:latin typeface="Times New Roman" pitchFamily="18" charset="0"/>
                <a:cs typeface="Times New Roman" pitchFamily="18" charset="0"/>
              </a:rPr>
              <a:t>At the end of this presentation the learner is expected to know ;</a:t>
            </a:r>
            <a:endParaRPr lang="en-US" sz="2100"/>
          </a:p>
        </p:txBody>
      </p:sp>
      <p:sp>
        <p:nvSpPr>
          <p:cNvPr id="9242" name="Slide Number Placeholder 4"/>
          <p:cNvSpPr>
            <a:spLocks noGrp="1" noChangeArrowheads="1"/>
          </p:cNvSpPr>
          <p:nvPr>
            <p:ph type="sldNum" sz="quarter" idx="11"/>
          </p:nvPr>
        </p:nvSpPr>
        <p:spPr bwMode="auto">
          <a:xfrm rot="5400000">
            <a:off x="6989763" y="3736975"/>
            <a:ext cx="3200400" cy="365125"/>
          </a:xfrm>
          <a:noFill/>
          <a:ln>
            <a:miter lim="800000"/>
            <a:headEnd/>
            <a:tailEnd/>
          </a:ln>
        </p:spPr>
        <p:txBody>
          <a:bodyPr/>
          <a:lstStyle/>
          <a:p>
            <a:pPr algn="l"/>
            <a:fld id="{5C470C57-D0EE-49A7-AE61-940FD1D57264}" type="slidenum">
              <a:rPr lang="en-US" sz="1200" b="0">
                <a:solidFill>
                  <a:schemeClr val="tx2"/>
                </a:solidFill>
              </a:rPr>
              <a:pPr algn="l"/>
              <a:t>2</a:t>
            </a:fld>
            <a:endParaRPr lang="en-US" sz="1200" b="0">
              <a:solidFill>
                <a:schemeClr val="tx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852" y="214290"/>
            <a:ext cx="8229600" cy="1143000"/>
          </a:xfrm>
        </p:spPr>
        <p:txBody>
          <a:bodyPr>
            <a:normAutofit/>
          </a:bodyPr>
          <a:lstStyle/>
          <a:p>
            <a:r>
              <a:rPr lang="en-US" sz="3600" dirty="0"/>
              <a:t>OFFICE FLOW</a:t>
            </a:r>
            <a:endParaRPr lang="en-IN" sz="3600" dirty="0"/>
          </a:p>
        </p:txBody>
      </p:sp>
      <p:sp>
        <p:nvSpPr>
          <p:cNvPr id="3" name="Content Placeholder 2"/>
          <p:cNvSpPr>
            <a:spLocks noGrp="1"/>
          </p:cNvSpPr>
          <p:nvPr>
            <p:ph idx="1"/>
          </p:nvPr>
        </p:nvSpPr>
        <p:spPr>
          <a:xfrm>
            <a:off x="428596" y="1571612"/>
            <a:ext cx="8229600" cy="5429264"/>
          </a:xfrm>
        </p:spPr>
        <p:txBody>
          <a:bodyPr>
            <a:normAutofit fontScale="92500"/>
          </a:bodyPr>
          <a:lstStyle/>
          <a:p>
            <a:r>
              <a:rPr lang="en-IN" dirty="0"/>
              <a:t> The layout of the office should incorporate a smooth, efficient operational flow. </a:t>
            </a:r>
          </a:p>
          <a:p>
            <a:r>
              <a:rPr lang="en-IN" dirty="0"/>
              <a:t>Patient should have a direct access to the treatment rooms and consultation areas from the reception area </a:t>
            </a:r>
          </a:p>
          <a:p>
            <a:r>
              <a:rPr lang="en-IN" dirty="0"/>
              <a:t>The size  most typical ideal treatment room size is optimized at 10x91\2 feet with dual entrances to ease traffic flow. </a:t>
            </a:r>
          </a:p>
          <a:p>
            <a:r>
              <a:rPr lang="en-IN" dirty="0"/>
              <a:t>Treatment room cabinetry should be positioned on both sides of patients chair </a:t>
            </a:r>
          </a:p>
          <a:p>
            <a:r>
              <a:rPr lang="en-IN" dirty="0"/>
              <a:t>Positioning two sinks in each treatment room with in the patients view allows maximum doctor or assistant access. </a:t>
            </a:r>
          </a:p>
          <a:p>
            <a:r>
              <a:rPr lang="en-IN" dirty="0"/>
              <a:t>The treatment area must be separated from the treatment support area. </a:t>
            </a:r>
          </a:p>
          <a:p>
            <a:endParaRPr lang="en-IN"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357166"/>
            <a:ext cx="8229600" cy="1143000"/>
          </a:xfrm>
        </p:spPr>
        <p:txBody>
          <a:bodyPr>
            <a:normAutofit/>
          </a:bodyPr>
          <a:lstStyle/>
          <a:p>
            <a:r>
              <a:rPr lang="en-US" sz="3600" dirty="0"/>
              <a:t>INSTRUMENT RECIRCULATION AREA</a:t>
            </a:r>
            <a:endParaRPr lang="en-IN" sz="3600" dirty="0"/>
          </a:p>
        </p:txBody>
      </p:sp>
      <p:sp>
        <p:nvSpPr>
          <p:cNvPr id="3" name="Content Placeholder 2"/>
          <p:cNvSpPr>
            <a:spLocks noGrp="1"/>
          </p:cNvSpPr>
          <p:nvPr>
            <p:ph idx="1"/>
          </p:nvPr>
        </p:nvSpPr>
        <p:spPr>
          <a:xfrm>
            <a:off x="500034" y="1643050"/>
            <a:ext cx="8229600" cy="4824426"/>
          </a:xfrm>
        </p:spPr>
        <p:txBody>
          <a:bodyPr>
            <a:normAutofit fontScale="92500" lnSpcReduction="10000"/>
          </a:bodyPr>
          <a:lstStyle/>
          <a:p>
            <a:r>
              <a:rPr lang="en-IN" dirty="0"/>
              <a:t>It must include a total of 18- 24 linear feet of cabinetry </a:t>
            </a:r>
          </a:p>
          <a:p>
            <a:r>
              <a:rPr lang="en-IN" dirty="0"/>
              <a:t> The IRC should be divided into four stations:  </a:t>
            </a:r>
          </a:p>
          <a:p>
            <a:r>
              <a:rPr lang="en-IN" dirty="0"/>
              <a:t>			Pre-cleaning</a:t>
            </a:r>
          </a:p>
          <a:p>
            <a:r>
              <a:rPr lang="en-IN" dirty="0"/>
              <a:t>			Drying, sorting, inspection and 							packaging.</a:t>
            </a:r>
          </a:p>
          <a:p>
            <a:r>
              <a:rPr lang="en-IN" dirty="0"/>
              <a:t>			Sterilization</a:t>
            </a:r>
          </a:p>
          <a:p>
            <a:r>
              <a:rPr lang="en-IN" dirty="0"/>
              <a:t>			Storage and dispensing</a:t>
            </a:r>
          </a:p>
          <a:p>
            <a:r>
              <a:rPr lang="en-IN" dirty="0"/>
              <a:t>The cabinetry should be constructed of a smooth non-porous material such as stainless steel, resin laminates or ideally a special processed resin known as melamine. </a:t>
            </a:r>
          </a:p>
          <a:p>
            <a:r>
              <a:rPr lang="en-IN" dirty="0"/>
              <a:t>Storage areas should be covered with a smooth surface see through cabinet doors.</a:t>
            </a:r>
          </a:p>
          <a:p>
            <a:endParaRPr lang="en-IN"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928670"/>
            <a:ext cx="8229600" cy="1143000"/>
          </a:xfrm>
        </p:spPr>
        <p:txBody>
          <a:bodyPr>
            <a:normAutofit fontScale="90000"/>
          </a:bodyPr>
          <a:lstStyle/>
          <a:p>
            <a:r>
              <a:rPr lang="en-IN" sz="4000" dirty="0"/>
              <a:t>Cabinetry surfaces, wall and floor coverings </a:t>
            </a:r>
            <a:br>
              <a:rPr lang="en-IN" dirty="0"/>
            </a:br>
            <a:endParaRPr lang="en-IN" dirty="0"/>
          </a:p>
        </p:txBody>
      </p:sp>
      <p:sp>
        <p:nvSpPr>
          <p:cNvPr id="3" name="Content Placeholder 2"/>
          <p:cNvSpPr>
            <a:spLocks noGrp="1"/>
          </p:cNvSpPr>
          <p:nvPr>
            <p:ph idx="1"/>
          </p:nvPr>
        </p:nvSpPr>
        <p:spPr>
          <a:xfrm>
            <a:off x="457200" y="1500174"/>
            <a:ext cx="8229600" cy="4824426"/>
          </a:xfrm>
        </p:spPr>
        <p:txBody>
          <a:bodyPr>
            <a:normAutofit fontScale="92500"/>
          </a:bodyPr>
          <a:lstStyle/>
          <a:p>
            <a:r>
              <a:rPr lang="en-IN" dirty="0"/>
              <a:t>Wood surfaces, heavily textured wall coverings and fabrics for decoration should be eliminated. Floor coverings such as high-pile carpets should never be used because they are not compatible with aseptic maintenance. </a:t>
            </a:r>
          </a:p>
          <a:p>
            <a:r>
              <a:rPr lang="en-IN" dirty="0"/>
              <a:t>Smooth, seamless, non-porous materials are </a:t>
            </a:r>
            <a:r>
              <a:rPr lang="en-IN" dirty="0" err="1"/>
              <a:t>recomended</a:t>
            </a:r>
            <a:r>
              <a:rPr lang="en-IN" dirty="0"/>
              <a:t>. Ideally seamless continuous roll of hard vinyl floor coverings or low pile tightly woven synthetic fibre carpet with an anti-microbial agent should be used. </a:t>
            </a:r>
          </a:p>
          <a:p>
            <a:r>
              <a:rPr lang="en-IN" dirty="0"/>
              <a:t>Resin laminates, stainless steel or </a:t>
            </a:r>
            <a:r>
              <a:rPr lang="en-IN" dirty="0" err="1"/>
              <a:t>dimethyl</a:t>
            </a:r>
            <a:r>
              <a:rPr lang="en-IN" dirty="0"/>
              <a:t> </a:t>
            </a:r>
            <a:r>
              <a:rPr lang="en-IN" dirty="0" err="1"/>
              <a:t>methacrylate</a:t>
            </a:r>
            <a:r>
              <a:rPr lang="en-IN" dirty="0"/>
              <a:t> can be used for cabinets and counters. </a:t>
            </a:r>
          </a:p>
          <a:p>
            <a:r>
              <a:rPr lang="en-IN" dirty="0"/>
              <a:t> Aluminium should be avoided on handles, pulls or switches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C4119-3FE1-4438-9928-F5EDA248E6B5}"/>
              </a:ext>
            </a:extLst>
          </p:cNvPr>
          <p:cNvSpPr>
            <a:spLocks noGrp="1"/>
          </p:cNvSpPr>
          <p:nvPr>
            <p:ph type="title"/>
          </p:nvPr>
        </p:nvSpPr>
        <p:spPr/>
        <p:txBody>
          <a:bodyPr/>
          <a:lstStyle/>
          <a:p>
            <a:endParaRPr lang="en-IN"/>
          </a:p>
        </p:txBody>
      </p:sp>
      <p:pic>
        <p:nvPicPr>
          <p:cNvPr id="4" name="Content Placeholder 3">
            <a:extLst>
              <a:ext uri="{FF2B5EF4-FFF2-40B4-BE49-F238E27FC236}">
                <a16:creationId xmlns:a16="http://schemas.microsoft.com/office/drawing/2014/main" id="{8EDDFDC2-D452-42BA-AB92-45FFD39E14C3}"/>
              </a:ext>
            </a:extLst>
          </p:cNvPr>
          <p:cNvPicPr>
            <a:picLocks noGrp="1" noChangeAspect="1"/>
          </p:cNvPicPr>
          <p:nvPr>
            <p:ph idx="1"/>
          </p:nvPr>
        </p:nvPicPr>
        <p:blipFill>
          <a:blip r:embed="rId2"/>
          <a:stretch>
            <a:fillRect/>
          </a:stretch>
        </p:blipFill>
        <p:spPr>
          <a:xfrm>
            <a:off x="1279118" y="1935163"/>
            <a:ext cx="6585763" cy="4389437"/>
          </a:xfrm>
          <a:prstGeom prst="rect">
            <a:avLst/>
          </a:prstGeom>
        </p:spPr>
      </p:pic>
    </p:spTree>
    <p:extLst>
      <p:ext uri="{BB962C8B-B14F-4D97-AF65-F5344CB8AC3E}">
        <p14:creationId xmlns:p14="http://schemas.microsoft.com/office/powerpoint/2010/main" val="1117994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28596" y="857232"/>
            <a:ext cx="8229600" cy="5681662"/>
          </a:xfrm>
        </p:spPr>
        <p:txBody>
          <a:bodyPr>
            <a:normAutofit lnSpcReduction="10000"/>
          </a:bodyPr>
          <a:lstStyle/>
          <a:p>
            <a:pPr>
              <a:buNone/>
            </a:pPr>
            <a:r>
              <a:rPr lang="en-IN" dirty="0">
                <a:solidFill>
                  <a:srgbClr val="FF33CC"/>
                </a:solidFill>
              </a:rPr>
              <a:t>FIXTURES DISPENSERS AND WASTE DROPS</a:t>
            </a:r>
          </a:p>
          <a:p>
            <a:r>
              <a:rPr lang="en-IN" dirty="0"/>
              <a:t>	Fixtures that require minimal hand contact should be </a:t>
            </a:r>
            <a:r>
              <a:rPr lang="en-IN" dirty="0" err="1"/>
              <a:t>choosen</a:t>
            </a:r>
            <a:r>
              <a:rPr lang="en-IN" dirty="0"/>
              <a:t>. </a:t>
            </a:r>
          </a:p>
          <a:p>
            <a:r>
              <a:rPr lang="en-IN" dirty="0"/>
              <a:t>Soap and lotion dispensers can be sensor activated or foot or arm operated</a:t>
            </a:r>
          </a:p>
          <a:p>
            <a:pPr>
              <a:buNone/>
            </a:pPr>
            <a:r>
              <a:rPr lang="en-IN" dirty="0">
                <a:solidFill>
                  <a:srgbClr val="FF33CC"/>
                </a:solidFill>
              </a:rPr>
              <a:t>VENTILATION</a:t>
            </a:r>
          </a:p>
          <a:p>
            <a:r>
              <a:rPr lang="en-IN" dirty="0"/>
              <a:t>Work areas must have positive ventilation system.</a:t>
            </a:r>
          </a:p>
          <a:p>
            <a:r>
              <a:rPr lang="en-IN" dirty="0"/>
              <a:t> Ventilation systems must prevent recirculation of contaminated air. </a:t>
            </a:r>
          </a:p>
          <a:p>
            <a:r>
              <a:rPr lang="en-IN" dirty="0"/>
              <a:t>A properly designed ventilation system provides for minimum outside air-flow rate of 20 CFM (cubic feet per minute)</a:t>
            </a:r>
          </a:p>
          <a:p>
            <a:r>
              <a:rPr lang="en-IN" dirty="0"/>
              <a:t> Filters for heating, ventilation and air-conditioning systems    </a:t>
            </a:r>
          </a:p>
          <a:p>
            <a:endParaRPr lang="en-IN"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br>
              <a:rPr lang="en-IN" dirty="0"/>
            </a:br>
            <a:r>
              <a:rPr lang="en-IN" dirty="0"/>
              <a:t>  </a:t>
            </a:r>
            <a:r>
              <a:rPr lang="en-IN" b="1" dirty="0"/>
              <a:t>PROCEDURE SPECIFIC</a:t>
            </a:r>
            <a:br>
              <a:rPr lang="en-IN" b="1" dirty="0"/>
            </a:br>
            <a:r>
              <a:rPr lang="en-IN" b="1" dirty="0"/>
              <a:t> GUIDE LINES</a:t>
            </a:r>
            <a:endParaRPr lang="en-IN" dirty="0"/>
          </a:p>
        </p:txBody>
      </p:sp>
      <p:sp>
        <p:nvSpPr>
          <p:cNvPr id="3" name="Content Placeholder 2"/>
          <p:cNvSpPr>
            <a:spLocks noGrp="1"/>
          </p:cNvSpPr>
          <p:nvPr>
            <p:ph idx="1"/>
          </p:nvPr>
        </p:nvSpPr>
        <p:spPr/>
        <p:txBody>
          <a:bodyPr/>
          <a:lstStyle/>
          <a:p>
            <a:r>
              <a:rPr lang="en-US" dirty="0" err="1"/>
              <a:t>Examinatio</a:t>
            </a:r>
            <a:r>
              <a:rPr lang="en-US" dirty="0"/>
              <a:t> n</a:t>
            </a:r>
          </a:p>
          <a:p>
            <a:endParaRPr lang="en-US" dirty="0"/>
          </a:p>
          <a:p>
            <a:r>
              <a:rPr lang="en-US" dirty="0"/>
              <a:t>Restorative procedures</a:t>
            </a:r>
          </a:p>
          <a:p>
            <a:endParaRPr lang="en-US" dirty="0"/>
          </a:p>
          <a:p>
            <a:r>
              <a:rPr lang="en-US" dirty="0"/>
              <a:t>Endodontic procedures</a:t>
            </a:r>
            <a:endParaRPr lang="en-IN"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INFECTION CONTROL DURING EXAMINATION PROCEDURES</a:t>
            </a:r>
            <a:endParaRPr lang="en-IN" sz="3200" dirty="0"/>
          </a:p>
        </p:txBody>
      </p:sp>
      <p:pic>
        <p:nvPicPr>
          <p:cNvPr id="4098" name="Picture 2" descr="C:\Users\ennar\Desktop\Documents\My Scans\2008-12 (Dec)\scan0031.jpg"/>
          <p:cNvPicPr>
            <a:picLocks noGrp="1" noChangeAspect="1" noChangeArrowheads="1"/>
          </p:cNvPicPr>
          <p:nvPr>
            <p:ph idx="1"/>
          </p:nvPr>
        </p:nvPicPr>
        <p:blipFill>
          <a:blip r:embed="rId2"/>
          <a:srcRect l="2857" t="5313" r="1429"/>
          <a:stretch>
            <a:fillRect/>
          </a:stretch>
        </p:blipFill>
        <p:spPr bwMode="auto">
          <a:xfrm>
            <a:off x="1857356" y="3857628"/>
            <a:ext cx="5214974" cy="2760573"/>
          </a:xfrm>
          <a:prstGeom prst="rect">
            <a:avLst/>
          </a:prstGeom>
          <a:noFill/>
        </p:spPr>
      </p:pic>
      <p:sp>
        <p:nvSpPr>
          <p:cNvPr id="4" name="TextBox 3"/>
          <p:cNvSpPr txBox="1"/>
          <p:nvPr/>
        </p:nvSpPr>
        <p:spPr>
          <a:xfrm>
            <a:off x="642910" y="2000240"/>
            <a:ext cx="7358114" cy="1569660"/>
          </a:xfrm>
          <a:prstGeom prst="rect">
            <a:avLst/>
          </a:prstGeom>
          <a:noFill/>
        </p:spPr>
        <p:txBody>
          <a:bodyPr wrap="square" rtlCol="0">
            <a:spAutoFit/>
          </a:bodyPr>
          <a:lstStyle/>
          <a:p>
            <a:r>
              <a:rPr lang="en-IN" sz="2400" dirty="0"/>
              <a:t>Sterilized examination instruments and sterilized air water syringe tip should be available</a:t>
            </a:r>
          </a:p>
          <a:p>
            <a:r>
              <a:rPr lang="en-IN" sz="2400" dirty="0"/>
              <a:t>Infection control management of patient record is a challenge particularly during charting procedures.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500042"/>
            <a:ext cx="8229600" cy="1143000"/>
          </a:xfrm>
        </p:spPr>
        <p:txBody>
          <a:bodyPr>
            <a:normAutofit/>
          </a:bodyPr>
          <a:lstStyle/>
          <a:p>
            <a:pPr algn="ctr"/>
            <a:r>
              <a:rPr lang="en-US" sz="3200" dirty="0"/>
              <a:t>CHARTING</a:t>
            </a:r>
            <a:endParaRPr lang="en-IN" sz="3200" dirty="0"/>
          </a:p>
        </p:txBody>
      </p:sp>
      <p:pic>
        <p:nvPicPr>
          <p:cNvPr id="5122" name="Picture 2" descr="C:\Users\ennar\Desktop\Documents\My Scans\2008-12 (Dec)\scan0030.jpg"/>
          <p:cNvPicPr>
            <a:picLocks noGrp="1" noChangeAspect="1" noChangeArrowheads="1"/>
          </p:cNvPicPr>
          <p:nvPr>
            <p:ph idx="1"/>
          </p:nvPr>
        </p:nvPicPr>
        <p:blipFill>
          <a:blip r:embed="rId3"/>
          <a:srcRect/>
          <a:stretch>
            <a:fillRect/>
          </a:stretch>
        </p:blipFill>
        <p:spPr bwMode="auto">
          <a:xfrm>
            <a:off x="4714876" y="2000240"/>
            <a:ext cx="3182112" cy="3401568"/>
          </a:xfrm>
          <a:prstGeom prst="rect">
            <a:avLst/>
          </a:prstGeom>
          <a:noFill/>
        </p:spPr>
      </p:pic>
      <p:pic>
        <p:nvPicPr>
          <p:cNvPr id="4098" name="Picture 2" descr="C:\Users\ennar\Desktop\Documents\My Scans\2008-12 (Dec)\scan0007.jpg"/>
          <p:cNvPicPr>
            <a:picLocks noChangeAspect="1" noChangeArrowheads="1"/>
          </p:cNvPicPr>
          <p:nvPr/>
        </p:nvPicPr>
        <p:blipFill>
          <a:blip r:embed="rId4"/>
          <a:srcRect b="26136"/>
          <a:stretch>
            <a:fillRect/>
          </a:stretch>
        </p:blipFill>
        <p:spPr bwMode="auto">
          <a:xfrm>
            <a:off x="785786" y="2071678"/>
            <a:ext cx="3433763" cy="3214710"/>
          </a:xfrm>
          <a:prstGeom prst="rect">
            <a:avLst/>
          </a:prstGeom>
          <a:noFill/>
        </p:spPr>
      </p:pic>
      <p:sp>
        <p:nvSpPr>
          <p:cNvPr id="5" name="TextBox 4"/>
          <p:cNvSpPr txBox="1"/>
          <p:nvPr/>
        </p:nvSpPr>
        <p:spPr>
          <a:xfrm>
            <a:off x="785786" y="1714488"/>
            <a:ext cx="3286148" cy="646331"/>
          </a:xfrm>
          <a:prstGeom prst="rect">
            <a:avLst/>
          </a:prstGeom>
          <a:noFill/>
        </p:spPr>
        <p:txBody>
          <a:bodyPr wrap="square" rtlCol="0">
            <a:spAutoFit/>
          </a:bodyPr>
          <a:lstStyle/>
          <a:p>
            <a:r>
              <a:rPr lang="en-US" dirty="0"/>
              <a:t>Barrier between chart &amp; gloved hand</a:t>
            </a:r>
            <a:endParaRPr lang="en-IN" dirty="0"/>
          </a:p>
        </p:txBody>
      </p:sp>
      <p:sp>
        <p:nvSpPr>
          <p:cNvPr id="6" name="TextBox 5"/>
          <p:cNvSpPr txBox="1"/>
          <p:nvPr/>
        </p:nvSpPr>
        <p:spPr>
          <a:xfrm>
            <a:off x="4786314" y="1714488"/>
            <a:ext cx="2643206" cy="369332"/>
          </a:xfrm>
          <a:prstGeom prst="rect">
            <a:avLst/>
          </a:prstGeom>
          <a:noFill/>
        </p:spPr>
        <p:txBody>
          <a:bodyPr wrap="square" rtlCol="0">
            <a:spAutoFit/>
          </a:bodyPr>
          <a:lstStyle/>
          <a:p>
            <a:r>
              <a:rPr lang="en-US" dirty="0"/>
              <a:t>Computerized charting</a:t>
            </a:r>
            <a:endParaRPr lang="en-IN"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366" y="285728"/>
            <a:ext cx="8729634" cy="1143000"/>
          </a:xfrm>
        </p:spPr>
        <p:txBody>
          <a:bodyPr>
            <a:normAutofit/>
          </a:bodyPr>
          <a:lstStyle/>
          <a:p>
            <a:r>
              <a:rPr lang="en-US" sz="3200" dirty="0"/>
              <a:t>INFECTION CONTROL IN RESTORATIVE PROCEDURES </a:t>
            </a:r>
            <a:endParaRPr lang="en-IN" sz="3200" dirty="0"/>
          </a:p>
        </p:txBody>
      </p:sp>
      <p:sp>
        <p:nvSpPr>
          <p:cNvPr id="3" name="Content Placeholder 2"/>
          <p:cNvSpPr>
            <a:spLocks noGrp="1"/>
          </p:cNvSpPr>
          <p:nvPr>
            <p:ph idx="1"/>
          </p:nvPr>
        </p:nvSpPr>
        <p:spPr/>
        <p:txBody>
          <a:bodyPr>
            <a:normAutofit/>
          </a:bodyPr>
          <a:lstStyle/>
          <a:p>
            <a:r>
              <a:rPr lang="en-IN" dirty="0"/>
              <a:t>Organizing the instruments &amp;Instrument setups </a:t>
            </a:r>
          </a:p>
          <a:p>
            <a:r>
              <a:rPr lang="en-IN" dirty="0"/>
              <a:t>Rubber dam reduces bacterial counts in combination with high speed evacuation</a:t>
            </a:r>
          </a:p>
          <a:p>
            <a:r>
              <a:rPr lang="en-IN" dirty="0"/>
              <a:t>Curing lights with attached UV light shields require fresh barriers between patients to prevent cross contamination. </a:t>
            </a:r>
          </a:p>
          <a:p>
            <a:r>
              <a:rPr lang="en-IN" dirty="0"/>
              <a:t>Amalgamator is non-critical over gloves should be worn when touching the equipment during patient treatment.</a:t>
            </a:r>
          </a:p>
          <a:p>
            <a:pPr>
              <a:buNone/>
            </a:pP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DENTAL MATERIALS</a:t>
            </a:r>
            <a:endParaRPr lang="en-IN" sz="3200" dirty="0"/>
          </a:p>
        </p:txBody>
      </p:sp>
      <p:pic>
        <p:nvPicPr>
          <p:cNvPr id="6146" name="Picture 2" descr="C:\Users\ennar\Desktop\Documents\My Scans\2008-12 (Dec)\scan0029.jpg"/>
          <p:cNvPicPr>
            <a:picLocks noGrp="1" noChangeAspect="1" noChangeArrowheads="1"/>
          </p:cNvPicPr>
          <p:nvPr>
            <p:ph idx="1"/>
          </p:nvPr>
        </p:nvPicPr>
        <p:blipFill>
          <a:blip r:embed="rId2"/>
          <a:srcRect/>
          <a:stretch>
            <a:fillRect/>
          </a:stretch>
        </p:blipFill>
        <p:spPr bwMode="auto">
          <a:xfrm>
            <a:off x="5357818" y="2857496"/>
            <a:ext cx="3165416" cy="3609980"/>
          </a:xfrm>
          <a:prstGeom prst="rect">
            <a:avLst/>
          </a:prstGeom>
          <a:noFill/>
        </p:spPr>
      </p:pic>
      <p:sp>
        <p:nvSpPr>
          <p:cNvPr id="4" name="TextBox 3"/>
          <p:cNvSpPr txBox="1"/>
          <p:nvPr/>
        </p:nvSpPr>
        <p:spPr>
          <a:xfrm>
            <a:off x="428596" y="2357430"/>
            <a:ext cx="4643470" cy="1200329"/>
          </a:xfrm>
          <a:prstGeom prst="rect">
            <a:avLst/>
          </a:prstGeom>
          <a:noFill/>
        </p:spPr>
        <p:txBody>
          <a:bodyPr wrap="square" rtlCol="0">
            <a:spAutoFit/>
          </a:bodyPr>
          <a:lstStyle/>
          <a:p>
            <a:r>
              <a:rPr lang="en-US" sz="2400" dirty="0"/>
              <a:t>Unit dose dispensing of materials </a:t>
            </a:r>
          </a:p>
          <a:p>
            <a:r>
              <a:rPr lang="en-US" sz="2400" dirty="0"/>
              <a:t>Over glove when handling individual containers</a:t>
            </a:r>
            <a:endParaRPr lang="en-IN"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B7892-7EDD-4C38-F20F-ED7926D13388}"/>
              </a:ext>
            </a:extLst>
          </p:cNvPr>
          <p:cNvSpPr>
            <a:spLocks noGrp="1"/>
          </p:cNvSpPr>
          <p:nvPr>
            <p:ph type="title"/>
          </p:nvPr>
        </p:nvSpPr>
        <p:spPr>
          <a:xfrm>
            <a:off x="381000" y="2286000"/>
            <a:ext cx="8305800" cy="3675888"/>
          </a:xfrm>
        </p:spPr>
        <p:txBody>
          <a:bodyPr>
            <a:normAutofit fontScale="90000"/>
          </a:bodyPr>
          <a:lstStyle/>
          <a:p>
            <a:r>
              <a:rPr lang="en-US" dirty="0"/>
              <a:t>    Content</a:t>
            </a:r>
            <a:br>
              <a:rPr lang="en-US" dirty="0"/>
            </a:br>
            <a:r>
              <a:rPr lang="en-US" sz="5400" dirty="0"/>
              <a:t>REMOVAL OF MASK</a:t>
            </a:r>
            <a:br>
              <a:rPr lang="en-US" sz="5400" dirty="0"/>
            </a:br>
            <a:r>
              <a:rPr lang="en-IN" sz="5400" dirty="0"/>
              <a:t>ORDER OF REMOVAL</a:t>
            </a:r>
            <a:br>
              <a:rPr lang="en-IN" sz="5400" dirty="0"/>
            </a:br>
            <a:r>
              <a:rPr lang="en-US" sz="5400" dirty="0"/>
              <a:t>Guidelines</a:t>
            </a:r>
            <a:r>
              <a:rPr lang="en-US" dirty="0"/>
              <a:t> </a:t>
            </a:r>
            <a:br>
              <a:rPr lang="en-US" dirty="0"/>
            </a:br>
            <a:endParaRPr lang="en-IN" dirty="0"/>
          </a:p>
        </p:txBody>
      </p:sp>
    </p:spTree>
    <p:extLst>
      <p:ext uri="{BB962C8B-B14F-4D97-AF65-F5344CB8AC3E}">
        <p14:creationId xmlns:p14="http://schemas.microsoft.com/office/powerpoint/2010/main" val="512846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2910" y="1214422"/>
            <a:ext cx="7858164" cy="5262979"/>
          </a:xfrm>
          <a:prstGeom prst="rect">
            <a:avLst/>
          </a:prstGeom>
        </p:spPr>
        <p:txBody>
          <a:bodyPr wrap="square">
            <a:spAutoFit/>
          </a:bodyPr>
          <a:lstStyle/>
          <a:p>
            <a:pPr>
              <a:lnSpc>
                <a:spcPct val="80000"/>
              </a:lnSpc>
              <a:buFont typeface="Arial" pitchFamily="34" charset="0"/>
              <a:buChar char="•"/>
            </a:pPr>
            <a:r>
              <a:rPr lang="en-US" sz="2800" dirty="0">
                <a:latin typeface="Times New Roman" pitchFamily="18" charset="0"/>
                <a:cs typeface="Times New Roman" pitchFamily="18" charset="0"/>
              </a:rPr>
              <a:t>Metal instruments - autoclaved or dry heated or chemically sterilized. </a:t>
            </a:r>
          </a:p>
          <a:p>
            <a:pPr>
              <a:lnSpc>
                <a:spcPct val="80000"/>
              </a:lnSpc>
              <a:buFont typeface="Arial" pitchFamily="34" charset="0"/>
              <a:buChar char="•"/>
            </a:pPr>
            <a:endParaRPr lang="en-US" sz="2800" dirty="0">
              <a:latin typeface="Times New Roman" pitchFamily="18" charset="0"/>
              <a:cs typeface="Times New Roman" pitchFamily="18" charset="0"/>
            </a:endParaRPr>
          </a:p>
          <a:p>
            <a:pPr>
              <a:lnSpc>
                <a:spcPct val="80000"/>
              </a:lnSpc>
              <a:buFont typeface="Arial" pitchFamily="34" charset="0"/>
              <a:buChar char="•"/>
            </a:pPr>
            <a:r>
              <a:rPr lang="en-US" sz="2800" dirty="0">
                <a:latin typeface="Times New Roman" pitchFamily="18" charset="0"/>
                <a:cs typeface="Times New Roman" pitchFamily="18" charset="0"/>
              </a:rPr>
              <a:t>Dry heat and </a:t>
            </a:r>
            <a:r>
              <a:rPr lang="en-US" sz="2800" dirty="0" err="1">
                <a:latin typeface="Times New Roman" pitchFamily="18" charset="0"/>
                <a:cs typeface="Times New Roman" pitchFamily="18" charset="0"/>
              </a:rPr>
              <a:t>ethyleneoxide</a:t>
            </a:r>
            <a:r>
              <a:rPr lang="en-US" sz="2800" dirty="0">
                <a:latin typeface="Times New Roman" pitchFamily="18" charset="0"/>
                <a:cs typeface="Times New Roman" pitchFamily="18" charset="0"/>
              </a:rPr>
              <a:t> sterilization are least damaging to burs</a:t>
            </a:r>
          </a:p>
          <a:p>
            <a:pPr>
              <a:lnSpc>
                <a:spcPct val="80000"/>
              </a:lnSpc>
              <a:buFont typeface="Arial" pitchFamily="34" charset="0"/>
              <a:buChar char="•"/>
            </a:pPr>
            <a:endParaRPr lang="en-US" sz="2800" dirty="0">
              <a:latin typeface="Times New Roman" pitchFamily="18" charset="0"/>
              <a:cs typeface="Times New Roman" pitchFamily="18" charset="0"/>
            </a:endParaRPr>
          </a:p>
          <a:p>
            <a:pPr>
              <a:lnSpc>
                <a:spcPct val="80000"/>
              </a:lnSpc>
              <a:buFont typeface="Arial" pitchFamily="34" charset="0"/>
              <a:buChar char="•"/>
            </a:pPr>
            <a:r>
              <a:rPr lang="en-US" sz="2800" dirty="0">
                <a:latin typeface="Times New Roman" pitchFamily="18" charset="0"/>
                <a:cs typeface="Times New Roman" pitchFamily="18" charset="0"/>
              </a:rPr>
              <a:t>Endodontic files are more compatible with dry heat sterilization.</a:t>
            </a:r>
          </a:p>
          <a:p>
            <a:pPr>
              <a:lnSpc>
                <a:spcPct val="80000"/>
              </a:lnSpc>
              <a:buFont typeface="Arial" pitchFamily="34" charset="0"/>
              <a:buChar char="•"/>
            </a:pPr>
            <a:endParaRPr lang="en-US" sz="2800" dirty="0">
              <a:latin typeface="Times New Roman" pitchFamily="18" charset="0"/>
              <a:cs typeface="Times New Roman" pitchFamily="18" charset="0"/>
            </a:endParaRPr>
          </a:p>
          <a:p>
            <a:pPr>
              <a:lnSpc>
                <a:spcPct val="80000"/>
              </a:lnSpc>
              <a:buFont typeface="Arial" pitchFamily="34" charset="0"/>
              <a:buChar char="•"/>
            </a:pPr>
            <a:r>
              <a:rPr lang="en-US" sz="2800" dirty="0">
                <a:latin typeface="Times New Roman" pitchFamily="18" charset="0"/>
                <a:cs typeface="Times New Roman" pitchFamily="18" charset="0"/>
              </a:rPr>
              <a:t>Stainless steel instruments such as endodontic </a:t>
            </a:r>
            <a:r>
              <a:rPr lang="en-US" sz="2800" dirty="0" err="1">
                <a:latin typeface="Times New Roman" pitchFamily="18" charset="0"/>
                <a:cs typeface="Times New Roman" pitchFamily="18" charset="0"/>
              </a:rPr>
              <a:t>pluggers</a:t>
            </a:r>
            <a:r>
              <a:rPr lang="en-US" sz="2800" dirty="0">
                <a:latin typeface="Times New Roman" pitchFamily="18" charset="0"/>
                <a:cs typeface="Times New Roman" pitchFamily="18" charset="0"/>
              </a:rPr>
              <a:t> should be heat sterilized</a:t>
            </a:r>
          </a:p>
          <a:p>
            <a:pPr>
              <a:lnSpc>
                <a:spcPct val="80000"/>
              </a:lnSpc>
            </a:pPr>
            <a:endParaRPr lang="en-US" sz="2800" dirty="0">
              <a:latin typeface="Times New Roman" pitchFamily="18" charset="0"/>
              <a:cs typeface="Times New Roman" pitchFamily="18" charset="0"/>
            </a:endParaRPr>
          </a:p>
          <a:p>
            <a:pPr>
              <a:lnSpc>
                <a:spcPct val="80000"/>
              </a:lnSpc>
              <a:buFont typeface="Arial" pitchFamily="34" charset="0"/>
              <a:buChar char="•"/>
            </a:pPr>
            <a:r>
              <a:rPr lang="en-IN" sz="2800" dirty="0">
                <a:latin typeface="Times New Roman" pitchFamily="18" charset="0"/>
                <a:cs typeface="Times New Roman" pitchFamily="18" charset="0"/>
              </a:rPr>
              <a:t>Equipment such as electric pulp testers irrigating units and apex locators. Their components should be heat sterilized when possible or disinfected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538" y="571480"/>
            <a:ext cx="8229600" cy="1143000"/>
          </a:xfrm>
        </p:spPr>
        <p:txBody>
          <a:bodyPr>
            <a:noAutofit/>
          </a:bodyPr>
          <a:lstStyle/>
          <a:p>
            <a:br>
              <a:rPr lang="en-IN" sz="3600" dirty="0"/>
            </a:br>
            <a:r>
              <a:rPr lang="en-IN" sz="3600" b="1" dirty="0"/>
              <a:t>MANDATED INFECTION CONTROL PROGRAM</a:t>
            </a:r>
            <a:endParaRPr lang="en-IN" sz="3600" dirty="0"/>
          </a:p>
        </p:txBody>
      </p:sp>
      <p:sp>
        <p:nvSpPr>
          <p:cNvPr id="3" name="Content Placeholder 2"/>
          <p:cNvSpPr>
            <a:spLocks noGrp="1"/>
          </p:cNvSpPr>
          <p:nvPr>
            <p:ph idx="1"/>
          </p:nvPr>
        </p:nvSpPr>
        <p:spPr/>
        <p:txBody>
          <a:bodyPr/>
          <a:lstStyle/>
          <a:p>
            <a:r>
              <a:rPr lang="en-IN" dirty="0"/>
              <a:t>Use of personal protective equipment</a:t>
            </a:r>
          </a:p>
          <a:p>
            <a:r>
              <a:rPr lang="en-IN" dirty="0"/>
              <a:t>	Surface decontamination</a:t>
            </a:r>
          </a:p>
          <a:p>
            <a:r>
              <a:rPr lang="en-IN" dirty="0"/>
              <a:t>	Effective hand washing</a:t>
            </a:r>
          </a:p>
          <a:p>
            <a:r>
              <a:rPr lang="en-IN" dirty="0"/>
              <a:t>	Immunization of health care workers</a:t>
            </a:r>
          </a:p>
          <a:p>
            <a:r>
              <a:rPr lang="en-IN" dirty="0"/>
              <a:t>	Effective record keeping</a:t>
            </a:r>
          </a:p>
          <a:p>
            <a:pPr>
              <a:buNone/>
            </a:pPr>
            <a:endParaRPr lang="en-IN"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Cleaning Of Instruments</a:t>
            </a:r>
            <a:endParaRPr lang="en-IN" dirty="0"/>
          </a:p>
        </p:txBody>
      </p:sp>
      <p:sp>
        <p:nvSpPr>
          <p:cNvPr id="3" name="Content Placeholder 2"/>
          <p:cNvSpPr>
            <a:spLocks noGrp="1"/>
          </p:cNvSpPr>
          <p:nvPr>
            <p:ph idx="1"/>
          </p:nvPr>
        </p:nvSpPr>
        <p:spPr/>
        <p:txBody>
          <a:bodyPr/>
          <a:lstStyle/>
          <a:p>
            <a:r>
              <a:rPr lang="en-IN" dirty="0"/>
              <a:t>Instrument cleaning is the very first and important step in sterilization process. </a:t>
            </a:r>
          </a:p>
          <a:p>
            <a:r>
              <a:rPr lang="en-IN" dirty="0"/>
              <a:t>CDC states that cleaning is the first step of all decontamination.</a:t>
            </a:r>
          </a:p>
          <a:p>
            <a:r>
              <a:rPr lang="en-IN" dirty="0"/>
              <a:t>Endodontic instruments present a unique challenge because of their flutes and spirals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36680"/>
          </a:xfrm>
        </p:spPr>
        <p:txBody>
          <a:bodyPr>
            <a:normAutofit fontScale="90000"/>
          </a:bodyPr>
          <a:lstStyle/>
          <a:p>
            <a:r>
              <a:rPr lang="en-IN" sz="4000" dirty="0"/>
              <a:t>Sterilisation of endodontic instruments</a:t>
            </a:r>
          </a:p>
        </p:txBody>
      </p:sp>
      <p:sp>
        <p:nvSpPr>
          <p:cNvPr id="3" name="Content Placeholder 2"/>
          <p:cNvSpPr>
            <a:spLocks noGrp="1"/>
          </p:cNvSpPr>
          <p:nvPr>
            <p:ph idx="1"/>
          </p:nvPr>
        </p:nvSpPr>
        <p:spPr/>
        <p:txBody>
          <a:bodyPr/>
          <a:lstStyle/>
          <a:p>
            <a:pPr>
              <a:lnSpc>
                <a:spcPct val="80000"/>
              </a:lnSpc>
              <a:buClr>
                <a:schemeClr val="tx1"/>
              </a:buClr>
            </a:pPr>
            <a:r>
              <a:rPr lang="en-US" sz="2400" dirty="0"/>
              <a:t>Temperature between 425°F(218°C) and 475°F(246°C)</a:t>
            </a:r>
          </a:p>
          <a:p>
            <a:pPr>
              <a:lnSpc>
                <a:spcPct val="80000"/>
              </a:lnSpc>
              <a:buClr>
                <a:schemeClr val="tx1"/>
              </a:buClr>
              <a:buFont typeface="Wingdings" pitchFamily="2" charset="2"/>
              <a:buNone/>
            </a:pPr>
            <a:endParaRPr lang="en-US" sz="2400" dirty="0"/>
          </a:p>
          <a:p>
            <a:pPr>
              <a:lnSpc>
                <a:spcPct val="80000"/>
              </a:lnSpc>
              <a:buClr>
                <a:schemeClr val="tx1"/>
              </a:buClr>
            </a:pPr>
            <a:r>
              <a:rPr lang="en-US" sz="2400" dirty="0"/>
              <a:t>Broaches, files, silver cones and reamers sterilized in 5s</a:t>
            </a:r>
          </a:p>
          <a:p>
            <a:pPr>
              <a:lnSpc>
                <a:spcPct val="80000"/>
              </a:lnSpc>
              <a:buClr>
                <a:schemeClr val="tx1"/>
              </a:buClr>
              <a:buFont typeface="Wingdings" pitchFamily="2" charset="2"/>
              <a:buNone/>
            </a:pPr>
            <a:endParaRPr lang="en-US" sz="2400" dirty="0"/>
          </a:p>
          <a:p>
            <a:pPr>
              <a:lnSpc>
                <a:spcPct val="80000"/>
              </a:lnSpc>
            </a:pPr>
            <a:r>
              <a:rPr lang="en-US" sz="2400" dirty="0"/>
              <a:t>Absorbent points &amp; cotton pellets in 10s </a:t>
            </a:r>
            <a:endParaRPr lang="en-IN" dirty="0"/>
          </a:p>
        </p:txBody>
      </p:sp>
      <p:pic>
        <p:nvPicPr>
          <p:cNvPr id="4" name="Picture 5" descr="Scan0006"/>
          <p:cNvPicPr>
            <a:picLocks noChangeAspect="1" noChangeArrowheads="1"/>
          </p:cNvPicPr>
          <p:nvPr/>
        </p:nvPicPr>
        <p:blipFill>
          <a:blip r:embed="rId2"/>
          <a:srcRect l="6688" t="54709" r="65768" b="8546"/>
          <a:stretch>
            <a:fillRect/>
          </a:stretch>
        </p:blipFill>
        <p:spPr bwMode="auto">
          <a:xfrm>
            <a:off x="5715008" y="3786190"/>
            <a:ext cx="2843210" cy="2786058"/>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6EDB-6D7E-41C8-BE80-9A20B05B5E9B}"/>
              </a:ext>
            </a:extLst>
          </p:cNvPr>
          <p:cNvSpPr>
            <a:spLocks noGrp="1"/>
          </p:cNvSpPr>
          <p:nvPr>
            <p:ph type="title"/>
          </p:nvPr>
        </p:nvSpPr>
        <p:spPr/>
        <p:txBody>
          <a:bodyPr/>
          <a:lstStyle/>
          <a:p>
            <a:r>
              <a:rPr lang="en-IN" dirty="0"/>
              <a:t>RUBBER DAM</a:t>
            </a:r>
          </a:p>
        </p:txBody>
      </p:sp>
      <p:sp>
        <p:nvSpPr>
          <p:cNvPr id="3" name="Content Placeholder 2">
            <a:extLst>
              <a:ext uri="{FF2B5EF4-FFF2-40B4-BE49-F238E27FC236}">
                <a16:creationId xmlns:a16="http://schemas.microsoft.com/office/drawing/2014/main" id="{E8D33A7F-E35B-4F2B-A2CF-09D31AC584EE}"/>
              </a:ext>
            </a:extLst>
          </p:cNvPr>
          <p:cNvSpPr>
            <a:spLocks noGrp="1"/>
          </p:cNvSpPr>
          <p:nvPr>
            <p:ph idx="1"/>
          </p:nvPr>
        </p:nvSpPr>
        <p:spPr/>
        <p:txBody>
          <a:bodyPr/>
          <a:lstStyle/>
          <a:p>
            <a:pPr eaLnBrk="1" hangingPunct="1">
              <a:buClr>
                <a:schemeClr val="tx1"/>
              </a:buClr>
              <a:buFont typeface="Wingdings" pitchFamily="2" charset="2"/>
              <a:buChar char="Ø"/>
            </a:pPr>
            <a:r>
              <a:rPr lang="en-US" sz="2400" b="1" dirty="0"/>
              <a:t>Ray  </a:t>
            </a:r>
            <a:r>
              <a:rPr lang="en-US" sz="2400" b="1" dirty="0" err="1"/>
              <a:t>recommemded</a:t>
            </a:r>
            <a:r>
              <a:rPr lang="en-US" sz="2400" b="1" dirty="0"/>
              <a:t> </a:t>
            </a:r>
          </a:p>
          <a:p>
            <a:pPr eaLnBrk="1" hangingPunct="1">
              <a:buClr>
                <a:schemeClr val="tx1"/>
              </a:buClr>
              <a:buFont typeface="Wingdings" pitchFamily="2" charset="2"/>
              <a:buNone/>
            </a:pPr>
            <a:r>
              <a:rPr lang="en-US" sz="2400" b="1" dirty="0"/>
              <a:t>2%-benzalkonium chloride in 50% </a:t>
            </a:r>
            <a:r>
              <a:rPr lang="en-US" sz="2400" b="1" dirty="0" err="1"/>
              <a:t>isoproply</a:t>
            </a:r>
            <a:r>
              <a:rPr lang="en-US" sz="2400" b="1" dirty="0"/>
              <a:t> alcohol.</a:t>
            </a:r>
          </a:p>
          <a:p>
            <a:pPr eaLnBrk="1" hangingPunct="1">
              <a:buClr>
                <a:schemeClr val="tx1"/>
              </a:buClr>
              <a:buFont typeface="Wingdings" pitchFamily="2" charset="2"/>
              <a:buChar char="Ø"/>
            </a:pPr>
            <a:r>
              <a:rPr lang="en-US" sz="2400" b="1" dirty="0"/>
              <a:t>Acc to Moller :swabbing with hydrogen peroxide followed by tincture of iodine.</a:t>
            </a:r>
          </a:p>
          <a:p>
            <a:pPr eaLnBrk="1" hangingPunct="1">
              <a:buClr>
                <a:schemeClr val="tx1"/>
              </a:buClr>
              <a:buFont typeface="Wingdings" pitchFamily="2" charset="2"/>
              <a:buChar char="Ø"/>
            </a:pPr>
            <a:r>
              <a:rPr lang="en-US" sz="2400" b="1" dirty="0"/>
              <a:t>Baumgartner  : povidone iodine was as effective as 99% isopropyl alcohol.</a:t>
            </a:r>
          </a:p>
          <a:p>
            <a:endParaRPr lang="en-IN" dirty="0"/>
          </a:p>
        </p:txBody>
      </p:sp>
    </p:spTree>
    <p:extLst>
      <p:ext uri="{BB962C8B-B14F-4D97-AF65-F5344CB8AC3E}">
        <p14:creationId xmlns:p14="http://schemas.microsoft.com/office/powerpoint/2010/main" val="442451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103A2-0DC1-462A-B6FD-C6FE2CCC6CBC}"/>
              </a:ext>
            </a:extLst>
          </p:cNvPr>
          <p:cNvSpPr>
            <a:spLocks noGrp="1"/>
          </p:cNvSpPr>
          <p:nvPr>
            <p:ph type="title"/>
          </p:nvPr>
        </p:nvSpPr>
        <p:spPr/>
        <p:txBody>
          <a:bodyPr/>
          <a:lstStyle/>
          <a:p>
            <a:r>
              <a:rPr lang="en-IN" dirty="0"/>
              <a:t>Endodontic burs </a:t>
            </a:r>
          </a:p>
        </p:txBody>
      </p:sp>
      <p:sp>
        <p:nvSpPr>
          <p:cNvPr id="4" name="Rectangle 3">
            <a:extLst>
              <a:ext uri="{FF2B5EF4-FFF2-40B4-BE49-F238E27FC236}">
                <a16:creationId xmlns:a16="http://schemas.microsoft.com/office/drawing/2014/main" id="{33574491-A42C-4554-A1A1-EA2FA5EC8097}"/>
              </a:ext>
            </a:extLst>
          </p:cNvPr>
          <p:cNvSpPr>
            <a:spLocks noGrp="1" noChangeArrowheads="1"/>
          </p:cNvSpPr>
          <p:nvPr>
            <p:ph idx="1"/>
          </p:nvPr>
        </p:nvSpPr>
        <p:spPr>
          <a:xfrm>
            <a:off x="457200" y="1935163"/>
            <a:ext cx="8229600" cy="4389437"/>
          </a:xfrm>
        </p:spPr>
        <p:txBody>
          <a:bodyPr/>
          <a:lstStyle/>
          <a:p>
            <a:pPr eaLnBrk="1" hangingPunct="1">
              <a:buClr>
                <a:schemeClr val="tx1"/>
              </a:buClr>
              <a:buFont typeface="Wingdings" pitchFamily="2" charset="2"/>
              <a:buChar char="Ø"/>
            </a:pPr>
            <a:r>
              <a:rPr lang="en-US" sz="2400" b="1" dirty="0"/>
              <a:t>Burs used for opening pulp chamber should be autoclaved .</a:t>
            </a:r>
          </a:p>
          <a:p>
            <a:pPr eaLnBrk="1" hangingPunct="1">
              <a:buClr>
                <a:schemeClr val="tx1"/>
              </a:buClr>
              <a:buFont typeface="Wingdings" pitchFamily="2" charset="2"/>
              <a:buChar char="Ø"/>
            </a:pPr>
            <a:r>
              <a:rPr lang="en-US" sz="2400" b="1" dirty="0"/>
              <a:t>Carbon steel burs should be sterilized in dry heat oven or chemical </a:t>
            </a:r>
            <a:r>
              <a:rPr lang="en-US" sz="2400" b="1" dirty="0" err="1"/>
              <a:t>vapour</a:t>
            </a:r>
            <a:r>
              <a:rPr lang="en-US" sz="2400" b="1" dirty="0"/>
              <a:t> or ethylene oxide .</a:t>
            </a:r>
          </a:p>
          <a:p>
            <a:pPr eaLnBrk="1" hangingPunct="1">
              <a:buClr>
                <a:schemeClr val="tx1"/>
              </a:buClr>
              <a:buFont typeface="Wingdings" pitchFamily="2" charset="2"/>
              <a:buChar char="Ø"/>
            </a:pPr>
            <a:r>
              <a:rPr lang="en-US" sz="2400" b="1" dirty="0"/>
              <a:t>In glass bead sterilizer :they are </a:t>
            </a:r>
          </a:p>
          <a:p>
            <a:pPr eaLnBrk="1" hangingPunct="1">
              <a:buClr>
                <a:schemeClr val="tx1"/>
              </a:buClr>
              <a:buFont typeface="Wingdings" pitchFamily="2" charset="2"/>
              <a:buNone/>
            </a:pPr>
            <a:r>
              <a:rPr lang="en-US" sz="2400" b="1" dirty="0"/>
              <a:t>    kept for 15 sec.</a:t>
            </a:r>
          </a:p>
        </p:txBody>
      </p:sp>
    </p:spTree>
    <p:extLst>
      <p:ext uri="{BB962C8B-B14F-4D97-AF65-F5344CB8AC3E}">
        <p14:creationId xmlns:p14="http://schemas.microsoft.com/office/powerpoint/2010/main" val="1998319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9999A-DB28-4320-94B7-BB62B8A99AF9}"/>
              </a:ext>
            </a:extLst>
          </p:cNvPr>
          <p:cNvSpPr>
            <a:spLocks noGrp="1"/>
          </p:cNvSpPr>
          <p:nvPr>
            <p:ph type="title"/>
          </p:nvPr>
        </p:nvSpPr>
        <p:spPr/>
        <p:txBody>
          <a:bodyPr/>
          <a:lstStyle/>
          <a:p>
            <a:r>
              <a:rPr lang="en-IN" dirty="0"/>
              <a:t>Root canal instruments</a:t>
            </a:r>
          </a:p>
        </p:txBody>
      </p:sp>
      <p:sp>
        <p:nvSpPr>
          <p:cNvPr id="3" name="Content Placeholder 2">
            <a:extLst>
              <a:ext uri="{FF2B5EF4-FFF2-40B4-BE49-F238E27FC236}">
                <a16:creationId xmlns:a16="http://schemas.microsoft.com/office/drawing/2014/main" id="{1B7B6853-DBFF-4F80-B316-9545640C6EC3}"/>
              </a:ext>
            </a:extLst>
          </p:cNvPr>
          <p:cNvSpPr>
            <a:spLocks noGrp="1"/>
          </p:cNvSpPr>
          <p:nvPr>
            <p:ph idx="1"/>
          </p:nvPr>
        </p:nvSpPr>
        <p:spPr/>
        <p:txBody>
          <a:bodyPr/>
          <a:lstStyle/>
          <a:p>
            <a:pPr eaLnBrk="1" hangingPunct="1">
              <a:buClr>
                <a:schemeClr val="tx1"/>
              </a:buClr>
              <a:buFont typeface="Wingdings" pitchFamily="2" charset="2"/>
              <a:buNone/>
            </a:pPr>
            <a:r>
              <a:rPr lang="en-US" sz="2800" b="1" dirty="0"/>
              <a:t>BROCHES ,files ,reamers</a:t>
            </a:r>
          </a:p>
          <a:p>
            <a:pPr eaLnBrk="1" hangingPunct="1">
              <a:buClr>
                <a:schemeClr val="tx1"/>
              </a:buClr>
              <a:buFont typeface="Wingdings" pitchFamily="2" charset="2"/>
              <a:buNone/>
            </a:pPr>
            <a:endParaRPr lang="en-US" sz="2800" b="1" dirty="0"/>
          </a:p>
          <a:p>
            <a:pPr eaLnBrk="1" hangingPunct="1">
              <a:buClr>
                <a:schemeClr val="tx1"/>
              </a:buClr>
              <a:buFont typeface="Wingdings" pitchFamily="2" charset="2"/>
              <a:buChar char="Ø"/>
            </a:pPr>
            <a:r>
              <a:rPr lang="en-US" sz="2800" b="1" dirty="0"/>
              <a:t>They are either sterilized in hot salt or glass bead sterilizer (15 sec).</a:t>
            </a:r>
          </a:p>
          <a:p>
            <a:pPr eaLnBrk="1" hangingPunct="1">
              <a:buClr>
                <a:schemeClr val="tx1"/>
              </a:buClr>
              <a:buFont typeface="Wingdings" pitchFamily="2" charset="2"/>
              <a:buNone/>
            </a:pPr>
            <a:endParaRPr lang="en-US" sz="2800" b="1" dirty="0"/>
          </a:p>
          <a:p>
            <a:pPr eaLnBrk="1" hangingPunct="1">
              <a:buClr>
                <a:schemeClr val="tx1"/>
              </a:buClr>
              <a:buFont typeface="Wingdings" pitchFamily="2" charset="2"/>
              <a:buChar char="Ø"/>
            </a:pPr>
            <a:r>
              <a:rPr lang="en-US" sz="2800" b="1" dirty="0"/>
              <a:t>They can be sterilized in steam </a:t>
            </a:r>
            <a:r>
              <a:rPr lang="en-US" sz="2800" b="1" dirty="0" err="1"/>
              <a:t>autoclave,dry</a:t>
            </a:r>
            <a:r>
              <a:rPr lang="en-US" sz="2800" b="1" dirty="0"/>
              <a:t> heat oven ,chemical </a:t>
            </a:r>
            <a:r>
              <a:rPr lang="en-US" sz="2800" b="1" dirty="0" err="1"/>
              <a:t>vapour</a:t>
            </a:r>
            <a:r>
              <a:rPr lang="en-US" sz="2800" b="1" dirty="0"/>
              <a:t> and ethylene oxide.</a:t>
            </a:r>
          </a:p>
          <a:p>
            <a:endParaRPr lang="en-IN" dirty="0"/>
          </a:p>
        </p:txBody>
      </p:sp>
    </p:spTree>
    <p:extLst>
      <p:ext uri="{BB962C8B-B14F-4D97-AF65-F5344CB8AC3E}">
        <p14:creationId xmlns:p14="http://schemas.microsoft.com/office/powerpoint/2010/main" val="1877367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D686-E4EA-45C1-8B19-A144BE587004}"/>
              </a:ext>
            </a:extLst>
          </p:cNvPr>
          <p:cNvSpPr>
            <a:spLocks noGrp="1"/>
          </p:cNvSpPr>
          <p:nvPr>
            <p:ph type="title"/>
          </p:nvPr>
        </p:nvSpPr>
        <p:spPr/>
        <p:txBody>
          <a:bodyPr/>
          <a:lstStyle/>
          <a:p>
            <a:r>
              <a:rPr lang="en-IN" dirty="0"/>
              <a:t>Gutta percha </a:t>
            </a:r>
          </a:p>
        </p:txBody>
      </p:sp>
      <p:sp>
        <p:nvSpPr>
          <p:cNvPr id="4" name="Rectangle 3">
            <a:extLst>
              <a:ext uri="{FF2B5EF4-FFF2-40B4-BE49-F238E27FC236}">
                <a16:creationId xmlns:a16="http://schemas.microsoft.com/office/drawing/2014/main" id="{579C1BB3-90B5-40CD-BAE8-3F31CEFB21F6}"/>
              </a:ext>
            </a:extLst>
          </p:cNvPr>
          <p:cNvSpPr>
            <a:spLocks noGrp="1" noChangeArrowheads="1"/>
          </p:cNvSpPr>
          <p:nvPr>
            <p:ph idx="1"/>
          </p:nvPr>
        </p:nvSpPr>
        <p:spPr>
          <a:xfrm>
            <a:off x="457200" y="1935163"/>
            <a:ext cx="8229600" cy="4389437"/>
          </a:xfrm>
        </p:spPr>
        <p:txBody>
          <a:bodyPr/>
          <a:lstStyle/>
          <a:p>
            <a:pPr eaLnBrk="1" hangingPunct="1">
              <a:buClr>
                <a:schemeClr val="tx1"/>
              </a:buClr>
              <a:buFont typeface="Wingdings" pitchFamily="2" charset="2"/>
              <a:buChar char="Ø"/>
            </a:pPr>
            <a:r>
              <a:rPr lang="en-US" sz="2400" b="1" dirty="0"/>
              <a:t>Immersing gutta percha in 5.25% sodium </a:t>
            </a:r>
            <a:r>
              <a:rPr lang="en-US" sz="2400" b="1" dirty="0" err="1"/>
              <a:t>hypochloride</a:t>
            </a:r>
            <a:r>
              <a:rPr lang="en-US" sz="2400" b="1" dirty="0"/>
              <a:t> for 1 min is very effective in killing microorganism and spore forms.(acc to </a:t>
            </a:r>
            <a:r>
              <a:rPr lang="en-US" sz="2400" b="1" dirty="0" err="1"/>
              <a:t>cohen</a:t>
            </a:r>
            <a:r>
              <a:rPr lang="en-US" sz="2400" b="1" dirty="0"/>
              <a:t>)</a:t>
            </a:r>
          </a:p>
          <a:p>
            <a:pPr eaLnBrk="1" hangingPunct="1">
              <a:buClr>
                <a:schemeClr val="tx1"/>
              </a:buClr>
              <a:buFont typeface="Wingdings" pitchFamily="2" charset="2"/>
              <a:buChar char="Ø"/>
            </a:pPr>
            <a:r>
              <a:rPr lang="en-US" sz="2400" b="1" dirty="0"/>
              <a:t>They can be sterile in screw capped vials containing alcohol.</a:t>
            </a:r>
          </a:p>
          <a:p>
            <a:pPr eaLnBrk="1" hangingPunct="1">
              <a:buClr>
                <a:schemeClr val="tx1"/>
              </a:buClr>
              <a:buFont typeface="Wingdings" pitchFamily="2" charset="2"/>
              <a:buChar char="Ø"/>
            </a:pPr>
            <a:r>
              <a:rPr lang="en-US" sz="2400" b="1" dirty="0"/>
              <a:t>To sterilize gutta percha cones freshly removed from the box we should immerse it in 5.25% sodium </a:t>
            </a:r>
            <a:r>
              <a:rPr lang="en-US" sz="2400" b="1" dirty="0" err="1"/>
              <a:t>hypochorite</a:t>
            </a:r>
            <a:r>
              <a:rPr lang="en-US" sz="2400" b="1" dirty="0"/>
              <a:t> ,then rinse with H2O2,then dry in b/w two layers of sterile gauge.</a:t>
            </a:r>
          </a:p>
        </p:txBody>
      </p:sp>
    </p:spTree>
    <p:extLst>
      <p:ext uri="{BB962C8B-B14F-4D97-AF65-F5344CB8AC3E}">
        <p14:creationId xmlns:p14="http://schemas.microsoft.com/office/powerpoint/2010/main" val="2515067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F577B-0477-453A-87C6-5582B361C085}"/>
              </a:ext>
            </a:extLst>
          </p:cNvPr>
          <p:cNvSpPr>
            <a:spLocks noGrp="1"/>
          </p:cNvSpPr>
          <p:nvPr>
            <p:ph type="title"/>
          </p:nvPr>
        </p:nvSpPr>
        <p:spPr/>
        <p:txBody>
          <a:bodyPr/>
          <a:lstStyle/>
          <a:p>
            <a:r>
              <a:rPr lang="en-IN" dirty="0"/>
              <a:t>Hand piece</a:t>
            </a:r>
          </a:p>
        </p:txBody>
      </p:sp>
      <p:sp>
        <p:nvSpPr>
          <p:cNvPr id="3" name="Content Placeholder 2">
            <a:extLst>
              <a:ext uri="{FF2B5EF4-FFF2-40B4-BE49-F238E27FC236}">
                <a16:creationId xmlns:a16="http://schemas.microsoft.com/office/drawing/2014/main" id="{1A24211E-67FD-4E88-A5F5-94886DD6F7D2}"/>
              </a:ext>
            </a:extLst>
          </p:cNvPr>
          <p:cNvSpPr>
            <a:spLocks noGrp="1"/>
          </p:cNvSpPr>
          <p:nvPr>
            <p:ph idx="1"/>
          </p:nvPr>
        </p:nvSpPr>
        <p:spPr/>
        <p:txBody>
          <a:bodyPr/>
          <a:lstStyle/>
          <a:p>
            <a:pPr marL="447675" marR="0" lvl="0" indent="-447675" algn="l" defTabSz="914400" rtl="0" eaLnBrk="1" fontAlgn="base" latinLnBrk="0" hangingPunct="1">
              <a:lnSpc>
                <a:spcPct val="100000"/>
              </a:lnSpc>
              <a:spcBef>
                <a:spcPct val="20000"/>
              </a:spcBef>
              <a:spcAft>
                <a:spcPct val="0"/>
              </a:spcAft>
              <a:buClr>
                <a:srgbClr val="CCCC99"/>
              </a:buClr>
              <a:buSzPct val="70000"/>
              <a:buFont typeface="Wingdings" pitchFamily="2" charset="2"/>
              <a:buNone/>
              <a:tabLst/>
              <a:defRPr/>
            </a:pPr>
            <a:r>
              <a:rPr kumimoji="0" lang="en-US" sz="2400" b="1" i="0" u="sng" strike="noStrike" kern="0" cap="none" spc="0" normalizeH="0" baseline="0" noProof="0" dirty="0">
                <a:ln>
                  <a:noFill/>
                </a:ln>
                <a:solidFill>
                  <a:srgbClr val="000000"/>
                </a:solidFill>
                <a:effectLst/>
                <a:uLnTx/>
                <a:uFillTx/>
                <a:latin typeface="Arial"/>
                <a:ea typeface="+mn-ea"/>
                <a:cs typeface="+mn-cs"/>
              </a:rPr>
              <a:t>Cleaning</a:t>
            </a:r>
            <a:r>
              <a:rPr kumimoji="0" lang="en-US" sz="2400" b="1" i="0" u="none" strike="noStrike" kern="0" cap="none" spc="0" normalizeH="0" baseline="0" noProof="0" dirty="0">
                <a:ln>
                  <a:noFill/>
                </a:ln>
                <a:solidFill>
                  <a:srgbClr val="000000"/>
                </a:solidFill>
                <a:effectLst/>
                <a:uLnTx/>
                <a:uFillTx/>
                <a:latin typeface="Arial"/>
                <a:ea typeface="+mn-ea"/>
                <a:cs typeface="+mn-cs"/>
              </a:rPr>
              <a:t> </a:t>
            </a:r>
          </a:p>
          <a:p>
            <a:pPr marL="447675" marR="0" lvl="0" indent="-447675" algn="just" defTabSz="914400" rtl="0" eaLnBrk="1" fontAlgn="base" latinLnBrk="0" hangingPunct="1">
              <a:lnSpc>
                <a:spcPct val="100000"/>
              </a:lnSpc>
              <a:spcBef>
                <a:spcPct val="20000"/>
              </a:spcBef>
              <a:spcAft>
                <a:spcPct val="0"/>
              </a:spcAft>
              <a:buClr>
                <a:srgbClr val="CCCC99"/>
              </a:buClr>
              <a:buSzPct val="70000"/>
              <a:buFont typeface="Wingdings" pitchFamily="2" charset="2"/>
              <a:buChar char="l"/>
              <a:tabLst/>
              <a:defRPr/>
            </a:pPr>
            <a:r>
              <a:rPr kumimoji="0" lang="en-US" sz="2400" b="1" i="0" u="none" strike="noStrike" kern="0" cap="none" spc="0" normalizeH="0" baseline="0" noProof="0" dirty="0">
                <a:ln>
                  <a:noFill/>
                </a:ln>
                <a:solidFill>
                  <a:srgbClr val="000000"/>
                </a:solidFill>
                <a:effectLst/>
                <a:uLnTx/>
                <a:uFillTx/>
                <a:latin typeface="Arial"/>
                <a:ea typeface="+mn-ea"/>
                <a:cs typeface="+mn-cs"/>
              </a:rPr>
              <a:t>Leave the bur in place, during cleaning, to prevent contamination of the handpiece bearing.</a:t>
            </a:r>
          </a:p>
          <a:p>
            <a:pPr marL="447675" marR="0" lvl="0" indent="-447675" algn="just" defTabSz="914400" rtl="0" eaLnBrk="1" fontAlgn="base" latinLnBrk="0" hangingPunct="1">
              <a:lnSpc>
                <a:spcPct val="100000"/>
              </a:lnSpc>
              <a:spcBef>
                <a:spcPct val="20000"/>
              </a:spcBef>
              <a:spcAft>
                <a:spcPct val="0"/>
              </a:spcAft>
              <a:buClr>
                <a:srgbClr val="CCCC99"/>
              </a:buClr>
              <a:buSzPct val="70000"/>
              <a:buFont typeface="Wingdings" pitchFamily="2" charset="2"/>
              <a:buChar char="l"/>
              <a:tabLst/>
              <a:defRPr/>
            </a:pPr>
            <a:endParaRPr kumimoji="0" lang="en-US" sz="2400" b="1" i="0" u="none" strike="noStrike" kern="0" cap="none" spc="0" normalizeH="0" baseline="0" noProof="0" dirty="0">
              <a:ln>
                <a:noFill/>
              </a:ln>
              <a:solidFill>
                <a:srgbClr val="000000"/>
              </a:solidFill>
              <a:effectLst/>
              <a:uLnTx/>
              <a:uFillTx/>
              <a:latin typeface="Arial"/>
              <a:ea typeface="+mn-ea"/>
              <a:cs typeface="+mn-cs"/>
            </a:endParaRPr>
          </a:p>
          <a:p>
            <a:pPr marL="447675" marR="0" lvl="0" indent="-447675" algn="just" defTabSz="914400" rtl="0" eaLnBrk="1" fontAlgn="base" latinLnBrk="0" hangingPunct="1">
              <a:lnSpc>
                <a:spcPct val="100000"/>
              </a:lnSpc>
              <a:spcBef>
                <a:spcPct val="20000"/>
              </a:spcBef>
              <a:spcAft>
                <a:spcPct val="0"/>
              </a:spcAft>
              <a:buClr>
                <a:srgbClr val="CCCC99"/>
              </a:buClr>
              <a:buSzPct val="70000"/>
              <a:buFont typeface="Wingdings" pitchFamily="2" charset="2"/>
              <a:buChar char="l"/>
              <a:tabLst/>
              <a:defRPr/>
            </a:pPr>
            <a:r>
              <a:rPr kumimoji="0" lang="en-US" sz="2400" b="1" i="0" u="none" strike="noStrike" kern="0" cap="none" spc="0" normalizeH="0" baseline="0" noProof="0" dirty="0">
                <a:ln>
                  <a:noFill/>
                </a:ln>
                <a:solidFill>
                  <a:srgbClr val="000000"/>
                </a:solidFill>
                <a:effectLst/>
                <a:uLnTx/>
                <a:uFillTx/>
                <a:latin typeface="Arial"/>
                <a:ea typeface="+mn-ea"/>
                <a:cs typeface="+mn-cs"/>
              </a:rPr>
              <a:t>Clean the outside with detergent and water – never clean or immerse the handpiece in disinfectant.</a:t>
            </a:r>
          </a:p>
          <a:p>
            <a:pPr marL="447675" marR="0" lvl="0" indent="-447675" algn="just" defTabSz="914400" rtl="0" eaLnBrk="1" fontAlgn="base" latinLnBrk="0" hangingPunct="1">
              <a:lnSpc>
                <a:spcPct val="100000"/>
              </a:lnSpc>
              <a:spcBef>
                <a:spcPct val="20000"/>
              </a:spcBef>
              <a:spcAft>
                <a:spcPct val="0"/>
              </a:spcAft>
              <a:buClr>
                <a:srgbClr val="CCCC99"/>
              </a:buClr>
              <a:buSzPct val="70000"/>
              <a:buFont typeface="Wingdings" pitchFamily="2" charset="2"/>
              <a:buNone/>
              <a:tabLst/>
              <a:defRPr/>
            </a:pPr>
            <a:endParaRPr kumimoji="0" lang="en-US" sz="2400" b="1" i="0" u="none" strike="noStrike" kern="0" cap="none" spc="0" normalizeH="0" baseline="0" noProof="0" dirty="0">
              <a:ln>
                <a:noFill/>
              </a:ln>
              <a:solidFill>
                <a:srgbClr val="000000"/>
              </a:solidFill>
              <a:effectLst/>
              <a:uLnTx/>
              <a:uFillTx/>
              <a:latin typeface="Arial"/>
              <a:ea typeface="+mn-ea"/>
              <a:cs typeface="+mn-cs"/>
            </a:endParaRPr>
          </a:p>
          <a:p>
            <a:pPr marL="447675" marR="0" lvl="0" indent="-447675" algn="just" defTabSz="914400" rtl="0" eaLnBrk="1" fontAlgn="base" latinLnBrk="0" hangingPunct="1">
              <a:lnSpc>
                <a:spcPct val="100000"/>
              </a:lnSpc>
              <a:spcBef>
                <a:spcPct val="20000"/>
              </a:spcBef>
              <a:spcAft>
                <a:spcPct val="0"/>
              </a:spcAft>
              <a:buClr>
                <a:srgbClr val="CCCC99"/>
              </a:buClr>
              <a:buSzPct val="70000"/>
              <a:buFont typeface="Wingdings" pitchFamily="2" charset="2"/>
              <a:buChar char="l"/>
              <a:tabLst/>
              <a:defRPr/>
            </a:pPr>
            <a:r>
              <a:rPr kumimoji="0" lang="en-US" sz="2400" b="1" i="0" u="none" strike="noStrike" kern="0" cap="none" spc="0" normalizeH="0" baseline="0" noProof="0" dirty="0">
                <a:ln>
                  <a:noFill/>
                </a:ln>
                <a:solidFill>
                  <a:srgbClr val="000000"/>
                </a:solidFill>
                <a:effectLst/>
                <a:uLnTx/>
                <a:uFillTx/>
                <a:latin typeface="Arial"/>
                <a:ea typeface="+mn-ea"/>
                <a:cs typeface="+mn-cs"/>
              </a:rPr>
              <a:t>Lubricate the handpiece until clean oil appears.  </a:t>
            </a:r>
          </a:p>
          <a:p>
            <a:endParaRPr lang="en-IN" dirty="0"/>
          </a:p>
        </p:txBody>
      </p:sp>
    </p:spTree>
    <p:extLst>
      <p:ext uri="{BB962C8B-B14F-4D97-AF65-F5344CB8AC3E}">
        <p14:creationId xmlns:p14="http://schemas.microsoft.com/office/powerpoint/2010/main" val="1275614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t>CONCLUSION</a:t>
            </a:r>
            <a:endParaRPr lang="en-IN" sz="3200" dirty="0"/>
          </a:p>
        </p:txBody>
      </p:sp>
      <p:sp>
        <p:nvSpPr>
          <p:cNvPr id="3" name="Content Placeholder 2"/>
          <p:cNvSpPr>
            <a:spLocks noGrp="1"/>
          </p:cNvSpPr>
          <p:nvPr>
            <p:ph idx="1"/>
          </p:nvPr>
        </p:nvSpPr>
        <p:spPr/>
        <p:txBody>
          <a:bodyPr/>
          <a:lstStyle/>
          <a:p>
            <a:r>
              <a:rPr lang="en-IN" dirty="0"/>
              <a:t>The dental practitioner is challenged to implement effective infection control measures during all dental procedures in addition to using universal precautions</a:t>
            </a:r>
          </a:p>
          <a:p>
            <a:r>
              <a:rPr lang="en-IN" dirty="0"/>
              <a:t>After renewing all the precautions and efforts employed to eliminate microbes during endodontic therapy, there is no safer procedure in dentistry than root canal therapy for either the patient or health care provider.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REMOVAL OF MASK</a:t>
            </a:r>
            <a:endParaRPr lang="en-IN" sz="3200" dirty="0"/>
          </a:p>
        </p:txBody>
      </p:sp>
      <p:pic>
        <p:nvPicPr>
          <p:cNvPr id="3074" name="Picture 2" descr="C:\Users\ennar\Desktop\Documents\My Scans\2008-12 (Dec)\scan0006.jpg"/>
          <p:cNvPicPr>
            <a:picLocks noGrp="1" noChangeAspect="1" noChangeArrowheads="1"/>
          </p:cNvPicPr>
          <p:nvPr>
            <p:ph idx="1"/>
          </p:nvPr>
        </p:nvPicPr>
        <p:blipFill>
          <a:blip r:embed="rId2"/>
          <a:srcRect b="29278"/>
          <a:stretch>
            <a:fillRect/>
          </a:stretch>
        </p:blipFill>
        <p:spPr bwMode="auto">
          <a:xfrm>
            <a:off x="2714612" y="2071678"/>
            <a:ext cx="3474720" cy="28575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tangle 3"/>
          <p:cNvSpPr/>
          <p:nvPr/>
        </p:nvSpPr>
        <p:spPr>
          <a:xfrm>
            <a:off x="500034" y="5357826"/>
            <a:ext cx="7572428" cy="1477328"/>
          </a:xfrm>
          <a:prstGeom prst="rect">
            <a:avLst/>
          </a:prstGeom>
        </p:spPr>
        <p:txBody>
          <a:bodyPr wrap="square">
            <a:spAutoFit/>
          </a:bodyPr>
          <a:lstStyle/>
          <a:p>
            <a:pPr lvl="0"/>
            <a:r>
              <a:rPr lang="en-IN" sz="2400" dirty="0"/>
              <a:t>Mask should be removed by grasping the string at the side or back of the head. Avoid handling the body of the mask</a:t>
            </a:r>
            <a:r>
              <a:rPr lang="en-IN" dirty="0"/>
              <a:t>. </a:t>
            </a:r>
          </a:p>
          <a:p>
            <a:pPr>
              <a:buNone/>
            </a:pPr>
            <a:r>
              <a:rPr lang="en-IN" dirty="0"/>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REFRENCES</a:t>
            </a:r>
            <a:endParaRPr lang="en-IN" sz="3600" dirty="0"/>
          </a:p>
        </p:txBody>
      </p:sp>
      <p:sp>
        <p:nvSpPr>
          <p:cNvPr id="3" name="Content Placeholder 2"/>
          <p:cNvSpPr>
            <a:spLocks noGrp="1"/>
          </p:cNvSpPr>
          <p:nvPr>
            <p:ph idx="1"/>
          </p:nvPr>
        </p:nvSpPr>
        <p:spPr/>
        <p:txBody>
          <a:bodyPr/>
          <a:lstStyle/>
          <a:p>
            <a:pPr lvl="0"/>
            <a:r>
              <a:rPr lang="en-IN" dirty="0"/>
              <a:t>Practical infection control in dentistry</a:t>
            </a:r>
          </a:p>
          <a:p>
            <a:pPr lvl="0"/>
            <a:r>
              <a:rPr lang="en-IN" dirty="0"/>
              <a:t>Endodontic therapy –</a:t>
            </a:r>
            <a:r>
              <a:rPr lang="en-IN" dirty="0" err="1"/>
              <a:t>weine</a:t>
            </a:r>
            <a:endParaRPr lang="en-IN" dirty="0"/>
          </a:p>
          <a:p>
            <a:pPr lvl="0"/>
            <a:r>
              <a:rPr lang="en-IN" dirty="0"/>
              <a:t>Operative dentistry -</a:t>
            </a:r>
            <a:r>
              <a:rPr lang="en-IN" dirty="0" err="1"/>
              <a:t>sturdevant</a:t>
            </a:r>
            <a:r>
              <a:rPr lang="en-IN" dirty="0"/>
              <a:t>.</a:t>
            </a:r>
          </a:p>
          <a:p>
            <a:pPr lvl="0"/>
            <a:r>
              <a:rPr lang="en-IN" dirty="0"/>
              <a:t>Infection control guidelines in dental practice. </a:t>
            </a:r>
          </a:p>
          <a:p>
            <a:pPr lvl="0"/>
            <a:r>
              <a:rPr lang="en-IN" dirty="0"/>
              <a:t>Pathways of pulp –</a:t>
            </a:r>
            <a:r>
              <a:rPr lang="en-IN" dirty="0" err="1"/>
              <a:t>cohen</a:t>
            </a:r>
            <a:endParaRPr lang="en-IN" dirty="0"/>
          </a:p>
          <a:p>
            <a:r>
              <a:rPr lang="en-IN" dirty="0"/>
              <a:t>Ingle’s endodontics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071563"/>
            <a:ext cx="8229600" cy="5253037"/>
          </a:xfrm>
        </p:spPr>
        <p:txBody>
          <a:bodyPr>
            <a:normAutofit/>
          </a:bodyPr>
          <a:lstStyle/>
          <a:p>
            <a:pPr lvl="1">
              <a:buNone/>
            </a:pPr>
            <a:r>
              <a:rPr lang="en-US" sz="3800" dirty="0"/>
              <a:t>			</a:t>
            </a:r>
            <a:r>
              <a:rPr lang="en-US" sz="4000" dirty="0"/>
              <a:t>Optimism is essential to achievement and it is also the foundation of courage and of true progress</a:t>
            </a:r>
          </a:p>
          <a:p>
            <a:pPr lvl="1">
              <a:buNone/>
            </a:pPr>
            <a:r>
              <a:rPr lang="en-US" sz="4000" dirty="0"/>
              <a:t>						</a:t>
            </a:r>
            <a:endParaRPr lang="en-IN" sz="4000" dirty="0"/>
          </a:p>
        </p:txBody>
      </p:sp>
      <p:pic>
        <p:nvPicPr>
          <p:cNvPr id="4" name="Picture 2"/>
          <p:cNvPicPr>
            <a:picLocks noChangeAspect="1" noChangeArrowheads="1"/>
          </p:cNvPicPr>
          <p:nvPr/>
        </p:nvPicPr>
        <p:blipFill>
          <a:blip r:embed="rId2">
            <a:duotone>
              <a:prstClr val="black"/>
              <a:schemeClr val="accent4">
                <a:tint val="45000"/>
                <a:satMod val="400000"/>
              </a:schemeClr>
            </a:duotone>
            <a:lum bright="3000"/>
          </a:blip>
          <a:srcRect/>
          <a:stretch>
            <a:fillRect/>
          </a:stretch>
        </p:blipFill>
        <p:spPr bwMode="auto">
          <a:xfrm>
            <a:off x="5572132" y="3500438"/>
            <a:ext cx="2362200" cy="2667000"/>
          </a:xfrm>
          <a:prstGeom prst="rect">
            <a:avLst/>
          </a:prstGeom>
          <a:solidFill>
            <a:schemeClr val="accent3">
              <a:lumMod val="40000"/>
              <a:lumOff val="60000"/>
            </a:schemeClr>
          </a:solid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28650" y="1031875"/>
            <a:ext cx="7886700" cy="1093788"/>
          </a:xfrm>
        </p:spPr>
        <p:txBody>
          <a:bodyPr/>
          <a:lstStyle/>
          <a:p>
            <a:pPr>
              <a:defRPr/>
            </a:pPr>
            <a:r>
              <a:rPr lang="en-US" dirty="0">
                <a:latin typeface="Times New Roman" panose="02020603050405020304" pitchFamily="18" charset="0"/>
                <a:cs typeface="Times New Roman" panose="02020603050405020304" pitchFamily="18" charset="0"/>
              </a:rPr>
              <a:t>Question &amp; Answer Session</a:t>
            </a:r>
            <a:endParaRPr lang="en-US" sz="1800" dirty="0"/>
          </a:p>
        </p:txBody>
      </p:sp>
      <p:sp>
        <p:nvSpPr>
          <p:cNvPr id="45059" name="Slide Number Placeholder 1"/>
          <p:cNvSpPr>
            <a:spLocks noGrp="1" noChangeArrowheads="1"/>
          </p:cNvSpPr>
          <p:nvPr>
            <p:ph type="sldNum" sz="quarter" idx="11"/>
          </p:nvPr>
        </p:nvSpPr>
        <p:spPr bwMode="auto">
          <a:xfrm rot="5400000">
            <a:off x="6989763" y="3736975"/>
            <a:ext cx="3200400" cy="365125"/>
          </a:xfrm>
          <a:noFill/>
          <a:ln>
            <a:miter lim="800000"/>
            <a:headEnd/>
            <a:tailEnd/>
          </a:ln>
        </p:spPr>
        <p:txBody>
          <a:bodyPr/>
          <a:lstStyle/>
          <a:p>
            <a:pPr algn="l"/>
            <a:fld id="{FD1437A0-EE26-45D4-BD28-48F0E8452FE1}" type="slidenum">
              <a:rPr lang="en-US" sz="1200" b="0">
                <a:solidFill>
                  <a:schemeClr val="tx2"/>
                </a:solidFill>
              </a:rPr>
              <a:pPr algn="l"/>
              <a:t>42</a:t>
            </a:fld>
            <a:endParaRPr lang="en-US" sz="1200" b="0">
              <a:solidFill>
                <a:schemeClr val="tx2"/>
              </a:solidFill>
            </a:endParaRPr>
          </a:p>
        </p:txBody>
      </p:sp>
      <p:sp>
        <p:nvSpPr>
          <p:cNvPr id="5" name="Rectangle 4"/>
          <p:cNvSpPr/>
          <p:nvPr/>
        </p:nvSpPr>
        <p:spPr>
          <a:xfrm>
            <a:off x="1371600" y="3244334"/>
            <a:ext cx="4372355" cy="369332"/>
          </a:xfrm>
          <a:prstGeom prst="rect">
            <a:avLst/>
          </a:prstGeom>
        </p:spPr>
        <p:txBody>
          <a:bodyPr wrap="square">
            <a:spAutoFit/>
          </a:bodyPr>
          <a:lstStyle/>
          <a:p>
            <a:r>
              <a:rPr lang="en-US" dirty="0"/>
              <a:t>What is disinfection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references</a:t>
            </a:r>
            <a:endParaRPr lang="en-IN"/>
          </a:p>
        </p:txBody>
      </p:sp>
      <p:sp>
        <p:nvSpPr>
          <p:cNvPr id="3" name="Content Placeholder 2"/>
          <p:cNvSpPr>
            <a:spLocks noGrp="1"/>
          </p:cNvSpPr>
          <p:nvPr>
            <p:ph idx="1"/>
          </p:nvPr>
        </p:nvSpPr>
        <p:spPr/>
        <p:txBody>
          <a:bodyPr>
            <a:normAutofit fontScale="92500" lnSpcReduction="10000"/>
          </a:bodyPr>
          <a:lstStyle/>
          <a:p>
            <a:pPr marL="273050" indent="-273050">
              <a:spcBef>
                <a:spcPts val="600"/>
              </a:spcBef>
              <a:buClr>
                <a:schemeClr val="accent1"/>
              </a:buClr>
              <a:buSzPct val="70000"/>
              <a:buFont typeface="Wingdings" pitchFamily="2" charset="2"/>
              <a:buChar char=""/>
              <a:defRPr/>
            </a:pPr>
            <a:r>
              <a:rPr lang="en-US" sz="2800" dirty="0"/>
              <a:t>Pathways Of The Pulp 6</a:t>
            </a:r>
            <a:r>
              <a:rPr lang="en-US" sz="2800" baseline="30000" dirty="0"/>
              <a:t>th</a:t>
            </a:r>
            <a:r>
              <a:rPr lang="en-US" sz="2800" dirty="0"/>
              <a:t>  </a:t>
            </a:r>
            <a:r>
              <a:rPr lang="en-US" sz="2800" dirty="0" err="1"/>
              <a:t>Edn</a:t>
            </a:r>
            <a:r>
              <a:rPr lang="en-US" sz="2800" dirty="0"/>
              <a:t>. &amp; 8</a:t>
            </a:r>
            <a:r>
              <a:rPr lang="en-US" sz="2800" baseline="30000" dirty="0"/>
              <a:t>th </a:t>
            </a:r>
            <a:r>
              <a:rPr lang="en-US" sz="2800" dirty="0"/>
              <a:t> </a:t>
            </a:r>
            <a:r>
              <a:rPr lang="en-US" sz="2800" dirty="0" err="1"/>
              <a:t>Edn</a:t>
            </a:r>
            <a:r>
              <a:rPr lang="en-US" sz="2800" dirty="0"/>
              <a:t>. Cohen </a:t>
            </a:r>
          </a:p>
          <a:p>
            <a:pPr marL="273050" indent="-273050">
              <a:spcBef>
                <a:spcPts val="600"/>
              </a:spcBef>
              <a:buClr>
                <a:schemeClr val="accent1"/>
              </a:buClr>
              <a:buSzPct val="70000"/>
              <a:buFont typeface="Wingdings" pitchFamily="2" charset="2"/>
              <a:buChar char=""/>
              <a:defRPr/>
            </a:pPr>
            <a:r>
              <a:rPr lang="en-GB" sz="2800" dirty="0">
                <a:latin typeface="Arial" charset="0"/>
              </a:rPr>
              <a:t>Endodontics Vol 1 </a:t>
            </a:r>
            <a:r>
              <a:rPr lang="en-GB" sz="2800" dirty="0" err="1">
                <a:latin typeface="Arial" charset="0"/>
              </a:rPr>
              <a:t>Arnaldo</a:t>
            </a:r>
            <a:r>
              <a:rPr lang="en-GB" sz="2800" dirty="0">
                <a:latin typeface="Arial" charset="0"/>
              </a:rPr>
              <a:t> </a:t>
            </a:r>
            <a:r>
              <a:rPr lang="en-GB" sz="2800" dirty="0" err="1">
                <a:latin typeface="Arial" charset="0"/>
              </a:rPr>
              <a:t>Castellucci</a:t>
            </a:r>
            <a:r>
              <a:rPr lang="en-GB" sz="2800" dirty="0">
                <a:latin typeface="Arial" charset="0"/>
              </a:rPr>
              <a:t> </a:t>
            </a:r>
          </a:p>
          <a:p>
            <a:pPr marL="273050" indent="-273050">
              <a:spcBef>
                <a:spcPts val="600"/>
              </a:spcBef>
              <a:buClr>
                <a:schemeClr val="accent1"/>
              </a:buClr>
              <a:buSzPct val="70000"/>
              <a:buFont typeface="Wingdings" pitchFamily="2" charset="2"/>
              <a:buChar char=""/>
              <a:defRPr/>
            </a:pPr>
            <a:r>
              <a:rPr lang="en-GB" sz="2800" dirty="0"/>
              <a:t>Endodontics Ingle 5</a:t>
            </a:r>
            <a:r>
              <a:rPr lang="en-GB" sz="2800" baseline="30000" dirty="0"/>
              <a:t>th</a:t>
            </a:r>
            <a:r>
              <a:rPr lang="en-GB" sz="2800" dirty="0"/>
              <a:t> </a:t>
            </a:r>
            <a:r>
              <a:rPr lang="en-GB" sz="2800" dirty="0" err="1"/>
              <a:t>Edn</a:t>
            </a:r>
            <a:r>
              <a:rPr lang="en-GB" sz="2800" dirty="0"/>
              <a:t>.</a:t>
            </a:r>
            <a:endParaRPr lang="en-US" sz="2800" dirty="0"/>
          </a:p>
          <a:p>
            <a:pPr marL="273050" indent="-273050">
              <a:spcBef>
                <a:spcPts val="600"/>
              </a:spcBef>
              <a:buClr>
                <a:schemeClr val="accent1"/>
              </a:buClr>
              <a:buSzPct val="70000"/>
              <a:buFont typeface="Wingdings" pitchFamily="2" charset="2"/>
              <a:buChar char=""/>
              <a:defRPr/>
            </a:pPr>
            <a:r>
              <a:rPr lang="en-GB" sz="2800" dirty="0"/>
              <a:t>Colour atlas of Dental Medicine </a:t>
            </a:r>
            <a:r>
              <a:rPr lang="en-GB" sz="2800" dirty="0" err="1"/>
              <a:t>Endodontology</a:t>
            </a:r>
            <a:endParaRPr lang="en-GB" sz="2800" dirty="0"/>
          </a:p>
          <a:p>
            <a:pPr marL="273050" indent="-273050">
              <a:spcBef>
                <a:spcPts val="600"/>
              </a:spcBef>
              <a:buClr>
                <a:schemeClr val="accent1"/>
              </a:buClr>
              <a:buSzPct val="70000"/>
              <a:buFont typeface="Wingdings" pitchFamily="2" charset="2"/>
              <a:buNone/>
              <a:defRPr/>
            </a:pPr>
            <a:r>
              <a:rPr lang="en-GB" sz="2800" dirty="0"/>
              <a:t>Rudolf Beer, Michael A. Baumann</a:t>
            </a:r>
          </a:p>
          <a:p>
            <a:pPr marL="273050" indent="-273050">
              <a:spcBef>
                <a:spcPts val="600"/>
              </a:spcBef>
              <a:buClr>
                <a:schemeClr val="accent1"/>
              </a:buClr>
              <a:buSzPct val="70000"/>
              <a:buFont typeface="Wingdings" pitchFamily="2" charset="2"/>
              <a:buChar char=""/>
              <a:defRPr/>
            </a:pPr>
            <a:r>
              <a:rPr lang="en-US" sz="2800" dirty="0"/>
              <a:t>Text book of </a:t>
            </a:r>
            <a:r>
              <a:rPr lang="en-US" sz="2800" dirty="0" err="1"/>
              <a:t>Endodontology</a:t>
            </a:r>
            <a:r>
              <a:rPr lang="en-US" sz="2800" dirty="0"/>
              <a:t> </a:t>
            </a:r>
            <a:r>
              <a:rPr lang="en-US" sz="2800" dirty="0" err="1"/>
              <a:t>Bergenholtz</a:t>
            </a:r>
            <a:r>
              <a:rPr lang="en-US" sz="2800" dirty="0"/>
              <a:t> Reitz</a:t>
            </a:r>
          </a:p>
          <a:p>
            <a:pPr marL="273050" indent="-273050">
              <a:spcBef>
                <a:spcPts val="600"/>
              </a:spcBef>
              <a:buClr>
                <a:schemeClr val="accent1"/>
              </a:buClr>
              <a:buSzPct val="70000"/>
              <a:buFont typeface="Wingdings" pitchFamily="2" charset="2"/>
              <a:buChar char=""/>
              <a:defRPr/>
            </a:pPr>
            <a:r>
              <a:rPr lang="en-US" sz="2800" dirty="0"/>
              <a:t>Endodontic Therapy </a:t>
            </a:r>
            <a:r>
              <a:rPr lang="en-US" sz="2800" dirty="0" err="1"/>
              <a:t>Weine</a:t>
            </a:r>
            <a:r>
              <a:rPr lang="en-US" sz="2800" dirty="0"/>
              <a:t> 5</a:t>
            </a:r>
            <a:r>
              <a:rPr lang="en-US" sz="2800" baseline="30000" dirty="0"/>
              <a:t>th</a:t>
            </a:r>
            <a:r>
              <a:rPr lang="en-US" sz="2800" dirty="0"/>
              <a:t> Edition</a:t>
            </a:r>
            <a:endParaRPr lang="en-GB" sz="2800" dirty="0"/>
          </a:p>
          <a:p>
            <a:pPr marL="273050" indent="-273050">
              <a:spcBef>
                <a:spcPts val="600"/>
              </a:spcBef>
              <a:buClr>
                <a:schemeClr val="accent1"/>
              </a:buClr>
              <a:buSzPct val="70000"/>
              <a:buFont typeface="Wingdings" pitchFamily="2" charset="2"/>
              <a:buChar char=""/>
              <a:defRPr/>
            </a:pPr>
            <a:r>
              <a:rPr lang="en-GB" sz="2800" dirty="0"/>
              <a:t>Endodontics Vol 1 </a:t>
            </a:r>
            <a:r>
              <a:rPr lang="en-GB" sz="2800" dirty="0" err="1"/>
              <a:t>Arnaldo</a:t>
            </a:r>
            <a:r>
              <a:rPr lang="en-GB" sz="2800" dirty="0"/>
              <a:t> </a:t>
            </a:r>
            <a:r>
              <a:rPr lang="en-GB" sz="2800" dirty="0" err="1"/>
              <a:t>Castellucci</a:t>
            </a:r>
            <a:r>
              <a:rPr lang="en-GB" sz="2800" dirty="0"/>
              <a:t> </a:t>
            </a:r>
          </a:p>
          <a:p>
            <a:pPr marL="273050" indent="-273050">
              <a:spcBef>
                <a:spcPts val="600"/>
              </a:spcBef>
              <a:buClr>
                <a:schemeClr val="accent1"/>
              </a:buClr>
              <a:buSzPct val="70000"/>
              <a:buFont typeface="Wingdings" pitchFamily="2" charset="2"/>
              <a:buChar char=""/>
              <a:defRPr/>
            </a:pPr>
            <a:r>
              <a:rPr lang="en-US" sz="2800" dirty="0"/>
              <a:t>Color atlas of Endodontics William Johnson</a:t>
            </a:r>
          </a:p>
          <a:p>
            <a:pPr marL="273050" indent="-273050">
              <a:spcBef>
                <a:spcPts val="600"/>
              </a:spcBef>
              <a:buClr>
                <a:schemeClr val="accent1"/>
              </a:buClr>
              <a:buSzPct val="70000"/>
              <a:buFont typeface="Wingdings" pitchFamily="2" charset="2"/>
              <a:buChar char=""/>
              <a:defRPr/>
            </a:pPr>
            <a:r>
              <a:rPr lang="en-US" sz="2800" dirty="0"/>
              <a:t>Color Atlas of Endodontics – </a:t>
            </a:r>
            <a:r>
              <a:rPr lang="en-US" sz="2800" dirty="0" err="1"/>
              <a:t>J.J.Messing</a:t>
            </a:r>
            <a:r>
              <a:rPr lang="en-US" sz="2800" dirty="0"/>
              <a:t> &amp; C.J.R Stock</a:t>
            </a:r>
          </a:p>
          <a:p>
            <a:endParaRPr lang="en-IN" dirty="0"/>
          </a:p>
        </p:txBody>
      </p:sp>
    </p:spTree>
    <p:extLst>
      <p:ext uri="{BB962C8B-B14F-4D97-AF65-F5344CB8AC3E}">
        <p14:creationId xmlns:p14="http://schemas.microsoft.com/office/powerpoint/2010/main" val="9582382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THANK YOU</a:t>
            </a:r>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28596" y="785794"/>
            <a:ext cx="8229600" cy="5318132"/>
          </a:xfrm>
        </p:spPr>
        <p:txBody>
          <a:bodyPr>
            <a:normAutofit lnSpcReduction="10000"/>
          </a:bodyPr>
          <a:lstStyle/>
          <a:p>
            <a:endParaRPr lang="en-US" dirty="0"/>
          </a:p>
          <a:p>
            <a:r>
              <a:rPr lang="en-US" dirty="0"/>
              <a:t>PROTECTIVE EYE WEAR</a:t>
            </a:r>
          </a:p>
          <a:p>
            <a:r>
              <a:rPr lang="en-US" dirty="0"/>
              <a:t>Protects mucous membrane of the eyes</a:t>
            </a:r>
          </a:p>
          <a:p>
            <a:r>
              <a:rPr lang="en-US" dirty="0"/>
              <a:t>Glasses with side shields</a:t>
            </a:r>
          </a:p>
          <a:p>
            <a:r>
              <a:rPr lang="en-US" dirty="0"/>
              <a:t>Eye wear should be grasped by temple pieces </a:t>
            </a:r>
          </a:p>
          <a:p>
            <a:endParaRPr lang="en-US" dirty="0"/>
          </a:p>
          <a:p>
            <a:r>
              <a:rPr lang="en-US" dirty="0"/>
              <a:t>PLASTIC SHIELDS</a:t>
            </a:r>
          </a:p>
          <a:p>
            <a:r>
              <a:rPr lang="en-US" dirty="0"/>
              <a:t>Clear plastic shields should be used for heavy spatter</a:t>
            </a:r>
          </a:p>
          <a:p>
            <a:endParaRPr lang="en-US" dirty="0"/>
          </a:p>
          <a:p>
            <a:r>
              <a:rPr lang="en-US" dirty="0"/>
              <a:t>HAIR PROTECTION</a:t>
            </a:r>
          </a:p>
          <a:p>
            <a:r>
              <a:rPr lang="en-US" dirty="0"/>
              <a:t>Hair should be kept out of operating field </a:t>
            </a:r>
          </a:p>
          <a:p>
            <a:r>
              <a:rPr lang="en-US" dirty="0"/>
              <a:t>Hair can trap heavy contamination</a:t>
            </a:r>
            <a:endParaRPr lang="en-IN" dirty="0"/>
          </a:p>
        </p:txBody>
      </p:sp>
      <p:pic>
        <p:nvPicPr>
          <p:cNvPr id="4" name="Picture 3">
            <a:extLst>
              <a:ext uri="{FF2B5EF4-FFF2-40B4-BE49-F238E27FC236}">
                <a16:creationId xmlns:a16="http://schemas.microsoft.com/office/drawing/2014/main" id="{CE97259E-5F3A-40B5-A199-B42F48E5D420}"/>
              </a:ext>
            </a:extLst>
          </p:cNvPr>
          <p:cNvPicPr>
            <a:picLocks noChangeAspect="1"/>
          </p:cNvPicPr>
          <p:nvPr/>
        </p:nvPicPr>
        <p:blipFill>
          <a:blip r:embed="rId2"/>
          <a:stretch>
            <a:fillRect/>
          </a:stretch>
        </p:blipFill>
        <p:spPr>
          <a:xfrm>
            <a:off x="6732240" y="116632"/>
            <a:ext cx="2411760" cy="252028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500042"/>
            <a:ext cx="8229600" cy="1143000"/>
          </a:xfrm>
        </p:spPr>
        <p:txBody>
          <a:bodyPr>
            <a:normAutofit/>
          </a:bodyPr>
          <a:lstStyle/>
          <a:p>
            <a:r>
              <a:rPr lang="en-US" sz="3600" dirty="0"/>
              <a:t>PROTECTIVE OVER GARMENTS</a:t>
            </a:r>
            <a:endParaRPr lang="en-IN" sz="3600" dirty="0"/>
          </a:p>
        </p:txBody>
      </p:sp>
      <p:sp>
        <p:nvSpPr>
          <p:cNvPr id="5" name="Content Placeholder 4"/>
          <p:cNvSpPr>
            <a:spLocks noGrp="1"/>
          </p:cNvSpPr>
          <p:nvPr>
            <p:ph idx="1"/>
          </p:nvPr>
        </p:nvSpPr>
        <p:spPr/>
        <p:txBody>
          <a:bodyPr/>
          <a:lstStyle/>
          <a:p>
            <a:pPr>
              <a:buNone/>
            </a:pPr>
            <a:r>
              <a:rPr lang="en-IN" dirty="0"/>
              <a:t>   Garments with high neck and long sleeves are adequate to protect skin and prevent soiling of the clothing during procedure</a:t>
            </a:r>
          </a:p>
          <a:p>
            <a:pPr>
              <a:buNone/>
            </a:pPr>
            <a:endParaRPr lang="en-IN" dirty="0"/>
          </a:p>
          <a:p>
            <a:pPr>
              <a:buNone/>
            </a:pPr>
            <a:r>
              <a:rPr lang="en-IN" dirty="0"/>
              <a:t>    Sleeves with knit cuffs that tuck under the gloves are preferred</a:t>
            </a:r>
          </a:p>
          <a:p>
            <a:pPr>
              <a:buNone/>
            </a:pPr>
            <a:r>
              <a:rPr lang="en-US" dirty="0"/>
              <a:t>	</a:t>
            </a:r>
          </a:p>
          <a:p>
            <a:pPr>
              <a:buNone/>
            </a:pPr>
            <a:r>
              <a:rPr lang="en-US" dirty="0"/>
              <a:t>	</a:t>
            </a:r>
            <a:r>
              <a:rPr lang="en-IN" dirty="0"/>
              <a:t>Used over garments are removed and placed directly into a laundry bag with a minimum of handling or sorting before leaving the clinical area. </a:t>
            </a:r>
          </a:p>
          <a:p>
            <a:endParaRPr lang="en-IN"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D4046-CF32-4D97-9E7A-18589F1B5BCB}"/>
              </a:ext>
            </a:extLst>
          </p:cNvPr>
          <p:cNvSpPr>
            <a:spLocks noGrp="1"/>
          </p:cNvSpPr>
          <p:nvPr>
            <p:ph type="title"/>
          </p:nvPr>
        </p:nvSpPr>
        <p:spPr/>
        <p:txBody>
          <a:bodyPr>
            <a:normAutofit/>
          </a:bodyPr>
          <a:lstStyle/>
          <a:p>
            <a:r>
              <a:rPr lang="en-IN" sz="4000" dirty="0"/>
              <a:t>PLACING AND REMOVING BARRIERS</a:t>
            </a:r>
          </a:p>
        </p:txBody>
      </p:sp>
      <p:sp>
        <p:nvSpPr>
          <p:cNvPr id="3" name="Content Placeholder 2">
            <a:extLst>
              <a:ext uri="{FF2B5EF4-FFF2-40B4-BE49-F238E27FC236}">
                <a16:creationId xmlns:a16="http://schemas.microsoft.com/office/drawing/2014/main" id="{643F6AD7-AB4F-4842-BBFB-33A6F8F5C5F0}"/>
              </a:ext>
            </a:extLst>
          </p:cNvPr>
          <p:cNvSpPr>
            <a:spLocks noGrp="1"/>
          </p:cNvSpPr>
          <p:nvPr>
            <p:ph idx="1"/>
          </p:nvPr>
        </p:nvSpPr>
        <p:spPr/>
        <p:txBody>
          <a:bodyPr>
            <a:normAutofit lnSpcReduction="10000"/>
          </a:bodyPr>
          <a:lstStyle/>
          <a:p>
            <a:pPr eaLnBrk="1" hangingPunct="1">
              <a:lnSpc>
                <a:spcPct val="90000"/>
              </a:lnSpc>
              <a:buFont typeface="Wingdings" pitchFamily="2" charset="2"/>
              <a:buNone/>
            </a:pPr>
            <a:r>
              <a:rPr lang="en-US" sz="3600" dirty="0"/>
              <a:t> </a:t>
            </a:r>
            <a:r>
              <a:rPr lang="en-US" sz="2800" dirty="0"/>
              <a:t>Put protective covering.</a:t>
            </a:r>
          </a:p>
          <a:p>
            <a:pPr eaLnBrk="1" hangingPunct="1">
              <a:lnSpc>
                <a:spcPct val="90000"/>
              </a:lnSpc>
              <a:buFont typeface="Wingdings" pitchFamily="2" charset="2"/>
              <a:buNone/>
            </a:pPr>
            <a:r>
              <a:rPr lang="en-US" sz="2800" dirty="0">
                <a:cs typeface="Arial" charset="0"/>
              </a:rPr>
              <a:t>                                                </a:t>
            </a:r>
            <a:r>
              <a:rPr lang="en-US" sz="2800" b="1" dirty="0">
                <a:ea typeface="Arial Unicode MS" pitchFamily="34" charset="-128"/>
                <a:cs typeface="Arial Unicode MS" pitchFamily="34" charset="-128"/>
              </a:rPr>
              <a:t>↓</a:t>
            </a:r>
          </a:p>
          <a:p>
            <a:pPr eaLnBrk="1" hangingPunct="1">
              <a:lnSpc>
                <a:spcPct val="90000"/>
              </a:lnSpc>
              <a:buFont typeface="Wingdings" pitchFamily="2" charset="2"/>
              <a:buNone/>
            </a:pPr>
            <a:r>
              <a:rPr lang="en-US" sz="2800" dirty="0"/>
              <a:t>                              Put mask and eyewear.</a:t>
            </a:r>
          </a:p>
          <a:p>
            <a:pPr eaLnBrk="1" hangingPunct="1">
              <a:lnSpc>
                <a:spcPct val="90000"/>
              </a:lnSpc>
              <a:buFont typeface="Wingdings" pitchFamily="2" charset="2"/>
              <a:buNone/>
            </a:pPr>
            <a:r>
              <a:rPr lang="en-US" sz="2800" dirty="0">
                <a:cs typeface="Arial" charset="0"/>
              </a:rPr>
              <a:t>                                                </a:t>
            </a:r>
            <a:r>
              <a:rPr lang="en-US" sz="2800" b="1" dirty="0">
                <a:ea typeface="Arial Unicode MS" pitchFamily="34" charset="-128"/>
                <a:cs typeface="Arial Unicode MS" pitchFamily="34" charset="-128"/>
              </a:rPr>
              <a:t>↓</a:t>
            </a:r>
          </a:p>
          <a:p>
            <a:pPr eaLnBrk="1" hangingPunct="1">
              <a:lnSpc>
                <a:spcPct val="90000"/>
              </a:lnSpc>
              <a:buFont typeface="Wingdings" pitchFamily="2" charset="2"/>
              <a:buNone/>
            </a:pPr>
            <a:r>
              <a:rPr lang="en-US" sz="2800" dirty="0"/>
              <a:t>                      Unpack instruments and arrange them without direct contact with them.             </a:t>
            </a:r>
            <a:endParaRPr lang="en-US" sz="2800" b="1" dirty="0">
              <a:ea typeface="Arial Unicode MS" pitchFamily="34" charset="-128"/>
              <a:cs typeface="Arial Unicode MS" pitchFamily="34" charset="-128"/>
            </a:endParaRPr>
          </a:p>
          <a:p>
            <a:pPr eaLnBrk="1" hangingPunct="1">
              <a:lnSpc>
                <a:spcPct val="90000"/>
              </a:lnSpc>
              <a:buFont typeface="Wingdings" pitchFamily="2" charset="2"/>
              <a:buNone/>
            </a:pPr>
            <a:r>
              <a:rPr lang="en-US" sz="2800" b="1" dirty="0">
                <a:ea typeface="Arial Unicode MS" pitchFamily="34" charset="-128"/>
                <a:cs typeface="Arial Unicode MS" pitchFamily="34" charset="-128"/>
              </a:rPr>
              <a:t>                                                 </a:t>
            </a:r>
            <a:endParaRPr lang="en-US" sz="2800" dirty="0"/>
          </a:p>
          <a:p>
            <a:pPr eaLnBrk="1" hangingPunct="1">
              <a:lnSpc>
                <a:spcPct val="90000"/>
              </a:lnSpc>
              <a:buFont typeface="Wingdings" pitchFamily="2" charset="2"/>
              <a:buNone/>
            </a:pPr>
            <a:r>
              <a:rPr lang="en-US" sz="2800" dirty="0"/>
              <a:t>                      Just before performing treatment wash hand ,rinse and dry hands and put gloves @ start treatment.</a:t>
            </a:r>
            <a:endParaRPr lang="en-IN" dirty="0"/>
          </a:p>
        </p:txBody>
      </p:sp>
    </p:spTree>
    <p:extLst>
      <p:ext uri="{BB962C8B-B14F-4D97-AF65-F5344CB8AC3E}">
        <p14:creationId xmlns:p14="http://schemas.microsoft.com/office/powerpoint/2010/main" val="2919934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687C9-E7A4-4EEE-9185-E5F3081BEC3D}"/>
              </a:ext>
            </a:extLst>
          </p:cNvPr>
          <p:cNvSpPr>
            <a:spLocks noGrp="1"/>
          </p:cNvSpPr>
          <p:nvPr>
            <p:ph type="title"/>
          </p:nvPr>
        </p:nvSpPr>
        <p:spPr/>
        <p:txBody>
          <a:bodyPr>
            <a:normAutofit/>
          </a:bodyPr>
          <a:lstStyle/>
          <a:p>
            <a:r>
              <a:rPr lang="en-IN" sz="4000" dirty="0"/>
              <a:t>ORDER OF REMOVAL</a:t>
            </a:r>
          </a:p>
        </p:txBody>
      </p:sp>
      <p:sp>
        <p:nvSpPr>
          <p:cNvPr id="3" name="Content Placeholder 2">
            <a:extLst>
              <a:ext uri="{FF2B5EF4-FFF2-40B4-BE49-F238E27FC236}">
                <a16:creationId xmlns:a16="http://schemas.microsoft.com/office/drawing/2014/main" id="{0ADED462-6DBE-4BCB-B282-2AFE6A74F453}"/>
              </a:ext>
            </a:extLst>
          </p:cNvPr>
          <p:cNvSpPr>
            <a:spLocks noGrp="1"/>
          </p:cNvSpPr>
          <p:nvPr>
            <p:ph idx="1"/>
          </p:nvPr>
        </p:nvSpPr>
        <p:spPr/>
        <p:txBody>
          <a:bodyPr/>
          <a:lstStyle/>
          <a:p>
            <a:pPr marL="342900" marR="0" lvl="0" indent="-342900" algn="l" defTabSz="914400" rtl="0" eaLnBrk="1" fontAlgn="base" latinLnBrk="0" hangingPunct="1">
              <a:lnSpc>
                <a:spcPct val="100000"/>
              </a:lnSpc>
              <a:spcBef>
                <a:spcPct val="20000"/>
              </a:spcBef>
              <a:spcAft>
                <a:spcPct val="0"/>
              </a:spcAft>
              <a:buClr>
                <a:srgbClr val="CCCC99"/>
              </a:buClr>
              <a:buSzPct val="70000"/>
              <a:buFont typeface="Wingdings" pitchFamily="2" charset="2"/>
              <a:buNone/>
              <a:tabLst/>
              <a:defRPr/>
            </a:pPr>
            <a:r>
              <a:rPr kumimoji="0" lang="en-US" sz="2400" b="1" i="0" u="none" strike="noStrike" kern="0" cap="none" spc="0" normalizeH="0" baseline="0" noProof="0" dirty="0">
                <a:ln>
                  <a:noFill/>
                </a:ln>
                <a:solidFill>
                  <a:srgbClr val="000000"/>
                </a:solidFill>
                <a:effectLst/>
                <a:uLnTx/>
                <a:uFillTx/>
                <a:latin typeface="Arial"/>
                <a:ea typeface="+mn-ea"/>
                <a:cs typeface="+mn-cs"/>
              </a:rPr>
              <a:t>                       Disposable gown</a:t>
            </a:r>
          </a:p>
          <a:p>
            <a:pPr marL="342900" marR="0" lvl="0" indent="-342900" algn="l" defTabSz="914400" rtl="0" eaLnBrk="1" fontAlgn="base" latinLnBrk="0" hangingPunct="1">
              <a:lnSpc>
                <a:spcPct val="100000"/>
              </a:lnSpc>
              <a:spcBef>
                <a:spcPct val="20000"/>
              </a:spcBef>
              <a:spcAft>
                <a:spcPct val="0"/>
              </a:spcAft>
              <a:buClr>
                <a:srgbClr val="CCCC99"/>
              </a:buClr>
              <a:buSzPct val="70000"/>
              <a:buFont typeface="Wingdings" pitchFamily="2" charset="2"/>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Arial" charset="0"/>
              </a:rPr>
              <a:t>                                               </a:t>
            </a:r>
            <a:r>
              <a:rPr kumimoji="0" lang="en-US" sz="4000" b="1"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rPr>
              <a:t>↓</a:t>
            </a:r>
          </a:p>
          <a:p>
            <a:pPr marL="342900" marR="0" lvl="0" indent="-342900" algn="l" defTabSz="914400" rtl="0" eaLnBrk="1" fontAlgn="base" latinLnBrk="0" hangingPunct="1">
              <a:lnSpc>
                <a:spcPct val="100000"/>
              </a:lnSpc>
              <a:spcBef>
                <a:spcPct val="20000"/>
              </a:spcBef>
              <a:spcAft>
                <a:spcPct val="0"/>
              </a:spcAft>
              <a:buClr>
                <a:srgbClr val="CCCC99"/>
              </a:buClr>
              <a:buSzPct val="70000"/>
              <a:buFont typeface="Wingdings" pitchFamily="2" charset="2"/>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                                          </a:t>
            </a:r>
            <a:r>
              <a:rPr kumimoji="0" lang="en-US" sz="2400" b="1" i="0" u="none" strike="noStrike" kern="0" cap="none" spc="0" normalizeH="0" baseline="0" noProof="0" dirty="0">
                <a:ln>
                  <a:noFill/>
                </a:ln>
                <a:solidFill>
                  <a:srgbClr val="000000"/>
                </a:solidFill>
                <a:effectLst/>
                <a:uLnTx/>
                <a:uFillTx/>
                <a:latin typeface="Arial"/>
                <a:ea typeface="+mn-ea"/>
                <a:cs typeface="+mn-cs"/>
              </a:rPr>
              <a:t>Gloves</a:t>
            </a:r>
          </a:p>
          <a:p>
            <a:pPr marL="342900" marR="0" lvl="0" indent="-342900" algn="l" defTabSz="914400" rtl="0" eaLnBrk="1" fontAlgn="base" latinLnBrk="0" hangingPunct="1">
              <a:lnSpc>
                <a:spcPct val="100000"/>
              </a:lnSpc>
              <a:spcBef>
                <a:spcPct val="20000"/>
              </a:spcBef>
              <a:spcAft>
                <a:spcPct val="0"/>
              </a:spcAft>
              <a:buClr>
                <a:srgbClr val="CCCC99"/>
              </a:buClr>
              <a:buSzPct val="70000"/>
              <a:buFont typeface="Wingdings" pitchFamily="2" charset="2"/>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Arial" charset="0"/>
              </a:rPr>
              <a:t>                                               </a:t>
            </a:r>
            <a:r>
              <a:rPr kumimoji="0" lang="en-US" sz="4000" b="1"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rPr>
              <a:t>↓</a:t>
            </a:r>
          </a:p>
          <a:p>
            <a:pPr marL="342900" marR="0" lvl="0" indent="-342900" algn="l" defTabSz="914400" rtl="0" eaLnBrk="1" fontAlgn="base" latinLnBrk="0" hangingPunct="1">
              <a:lnSpc>
                <a:spcPct val="100000"/>
              </a:lnSpc>
              <a:spcBef>
                <a:spcPct val="20000"/>
              </a:spcBef>
              <a:spcAft>
                <a:spcPct val="0"/>
              </a:spcAft>
              <a:buClr>
                <a:srgbClr val="CCCC99"/>
              </a:buClr>
              <a:buSzPct val="70000"/>
              <a:buFont typeface="Wingdings" pitchFamily="2" charset="2"/>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                                   </a:t>
            </a:r>
            <a:r>
              <a:rPr kumimoji="0" lang="en-US" sz="2400" b="1" i="0" u="none" strike="noStrike" kern="0" cap="none" spc="0" normalizeH="0" baseline="0" noProof="0" dirty="0">
                <a:ln>
                  <a:noFill/>
                </a:ln>
                <a:solidFill>
                  <a:srgbClr val="000000"/>
                </a:solidFill>
                <a:effectLst/>
                <a:uLnTx/>
                <a:uFillTx/>
                <a:latin typeface="Arial"/>
                <a:ea typeface="+mn-ea"/>
                <a:cs typeface="+mn-cs"/>
              </a:rPr>
              <a:t>Protective eyewear</a:t>
            </a:r>
          </a:p>
          <a:p>
            <a:pPr marL="342900" marR="0" lvl="0" indent="-342900" algn="l" defTabSz="914400" rtl="0" eaLnBrk="1" fontAlgn="base" latinLnBrk="0" hangingPunct="1">
              <a:lnSpc>
                <a:spcPct val="100000"/>
              </a:lnSpc>
              <a:spcBef>
                <a:spcPct val="20000"/>
              </a:spcBef>
              <a:spcAft>
                <a:spcPct val="0"/>
              </a:spcAft>
              <a:buClr>
                <a:srgbClr val="CCCC99"/>
              </a:buClr>
              <a:buSzPct val="70000"/>
              <a:buFont typeface="Wingdings" pitchFamily="2" charset="2"/>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Arial" charset="0"/>
              </a:rPr>
              <a:t>                                               </a:t>
            </a:r>
            <a:r>
              <a:rPr kumimoji="0" lang="en-US" sz="4000" b="1"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rPr>
              <a:t>↓</a:t>
            </a:r>
          </a:p>
          <a:p>
            <a:pPr marL="342900" marR="0" lvl="0" indent="-342900" algn="l" defTabSz="914400" rtl="0" eaLnBrk="1" fontAlgn="base" latinLnBrk="0" hangingPunct="1">
              <a:lnSpc>
                <a:spcPct val="100000"/>
              </a:lnSpc>
              <a:spcBef>
                <a:spcPct val="20000"/>
              </a:spcBef>
              <a:spcAft>
                <a:spcPct val="0"/>
              </a:spcAft>
              <a:buClr>
                <a:srgbClr val="CCCC99"/>
              </a:buClr>
              <a:buSzPct val="70000"/>
              <a:buFont typeface="Wingdings" pitchFamily="2" charset="2"/>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                                              </a:t>
            </a:r>
            <a:r>
              <a:rPr kumimoji="0" lang="en-US" sz="2400" b="1" i="0" u="none" strike="noStrike" kern="0" cap="none" spc="0" normalizeH="0" baseline="0" noProof="0" dirty="0">
                <a:ln>
                  <a:noFill/>
                </a:ln>
                <a:solidFill>
                  <a:srgbClr val="000000"/>
                </a:solidFill>
                <a:effectLst/>
                <a:uLnTx/>
                <a:uFillTx/>
                <a:latin typeface="Arial"/>
                <a:ea typeface="+mn-ea"/>
                <a:cs typeface="+mn-cs"/>
              </a:rPr>
              <a:t>mask</a:t>
            </a:r>
          </a:p>
          <a:p>
            <a:endParaRPr lang="en-IN" dirty="0"/>
          </a:p>
        </p:txBody>
      </p:sp>
    </p:spTree>
    <p:extLst>
      <p:ext uri="{BB962C8B-B14F-4D97-AF65-F5344CB8AC3E}">
        <p14:creationId xmlns:p14="http://schemas.microsoft.com/office/powerpoint/2010/main" val="1840413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25A9F-1CC0-46EB-A7F8-D6A7FB292C17}"/>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B20D2E40-49A8-4286-8D53-6B5B7411522A}"/>
              </a:ext>
            </a:extLst>
          </p:cNvPr>
          <p:cNvSpPr>
            <a:spLocks noGrp="1"/>
          </p:cNvSpPr>
          <p:nvPr>
            <p:ph idx="1"/>
          </p:nvPr>
        </p:nvSpPr>
        <p:spPr/>
        <p:txBody>
          <a:bodyPr/>
          <a:lstStyle/>
          <a:p>
            <a:endParaRPr lang="en-IN" dirty="0"/>
          </a:p>
        </p:txBody>
      </p:sp>
      <p:pic>
        <p:nvPicPr>
          <p:cNvPr id="4" name="Picture 4" descr="jyoti0007">
            <a:extLst>
              <a:ext uri="{FF2B5EF4-FFF2-40B4-BE49-F238E27FC236}">
                <a16:creationId xmlns:a16="http://schemas.microsoft.com/office/drawing/2014/main" id="{446AB4FD-1169-405C-AF15-EFDF7EC5AD13}"/>
              </a:ext>
            </a:extLst>
          </p:cNvPr>
          <p:cNvPicPr>
            <a:picLocks noChangeAspect="1" noChangeArrowheads="1"/>
          </p:cNvPicPr>
          <p:nvPr/>
        </p:nvPicPr>
        <p:blipFill>
          <a:blip r:embed="rId2"/>
          <a:srcRect/>
          <a:stretch>
            <a:fillRect/>
          </a:stretch>
        </p:blipFill>
        <p:spPr bwMode="auto">
          <a:xfrm>
            <a:off x="246064" y="404664"/>
            <a:ext cx="8574408" cy="6048672"/>
          </a:xfrm>
          <a:prstGeom prst="rect">
            <a:avLst/>
          </a:prstGeom>
          <a:noFill/>
          <a:ln w="9525">
            <a:noFill/>
            <a:miter lim="800000"/>
            <a:headEnd/>
            <a:tailEnd/>
          </a:ln>
        </p:spPr>
      </p:pic>
    </p:spTree>
    <p:extLst>
      <p:ext uri="{BB962C8B-B14F-4D97-AF65-F5344CB8AC3E}">
        <p14:creationId xmlns:p14="http://schemas.microsoft.com/office/powerpoint/2010/main" val="26594981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1866</TotalTime>
  <Words>1819</Words>
  <Application>Microsoft Office PowerPoint</Application>
  <PresentationFormat>On-screen Show (4:3)</PresentationFormat>
  <Paragraphs>221</Paragraphs>
  <Slides>44</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Book Antiqua</vt:lpstr>
      <vt:lpstr>Calibri</vt:lpstr>
      <vt:lpstr>Constantia</vt:lpstr>
      <vt:lpstr>Times New Roman</vt:lpstr>
      <vt:lpstr>Wingdings</vt:lpstr>
      <vt:lpstr>Wingdings 2</vt:lpstr>
      <vt:lpstr>Flow</vt:lpstr>
      <vt:lpstr>PowerPoint Presentation</vt:lpstr>
      <vt:lpstr>Specific learning Objectives </vt:lpstr>
      <vt:lpstr>    Content REMOVAL OF MASK ORDER OF REMOVAL Guidelines  </vt:lpstr>
      <vt:lpstr>REMOVAL OF MASK</vt:lpstr>
      <vt:lpstr>PowerPoint Presentation</vt:lpstr>
      <vt:lpstr>PROTECTIVE OVER GARMENTS</vt:lpstr>
      <vt:lpstr>PLACING AND REMOVING BARRIERS</vt:lpstr>
      <vt:lpstr>ORDER OF REMOVAL</vt:lpstr>
      <vt:lpstr>PowerPoint Presentation</vt:lpstr>
      <vt:lpstr>OPERATORY SURFACES</vt:lpstr>
      <vt:lpstr>PowerPoint Presentation</vt:lpstr>
      <vt:lpstr>PowerPoint Presentation</vt:lpstr>
      <vt:lpstr>PowerPoint Presentation</vt:lpstr>
      <vt:lpstr>PowerPoint Presentation</vt:lpstr>
      <vt:lpstr>DENTAL WATER DELIVERY SYSTEMS</vt:lpstr>
      <vt:lpstr>WATER AND VACCUM LINES</vt:lpstr>
      <vt:lpstr>Guidelines </vt:lpstr>
      <vt:lpstr>CHEMICAL BARRIERS </vt:lpstr>
      <vt:lpstr>INFECTION CONTROL CONSIDERATIONS IN DENTAL OFFICE DESIGN </vt:lpstr>
      <vt:lpstr>OFFICE FLOW</vt:lpstr>
      <vt:lpstr>INSTRUMENT RECIRCULATION AREA</vt:lpstr>
      <vt:lpstr>Cabinetry surfaces, wall and floor coverings  </vt:lpstr>
      <vt:lpstr>PowerPoint Presentation</vt:lpstr>
      <vt:lpstr>PowerPoint Presentation</vt:lpstr>
      <vt:lpstr>   PROCEDURE SPECIFIC  GUIDE LINES</vt:lpstr>
      <vt:lpstr>INFECTION CONTROL DURING EXAMINATION PROCEDURES</vt:lpstr>
      <vt:lpstr>CHARTING</vt:lpstr>
      <vt:lpstr>INFECTION CONTROL IN RESTORATIVE PROCEDURES </vt:lpstr>
      <vt:lpstr>DENTAL MATERIALS</vt:lpstr>
      <vt:lpstr>PowerPoint Presentation</vt:lpstr>
      <vt:lpstr> MANDATED INFECTION CONTROL PROGRAM</vt:lpstr>
      <vt:lpstr>Cleaning Of Instruments</vt:lpstr>
      <vt:lpstr>Sterilisation of endodontic instruments</vt:lpstr>
      <vt:lpstr>RUBBER DAM</vt:lpstr>
      <vt:lpstr>Endodontic burs </vt:lpstr>
      <vt:lpstr>Root canal instruments</vt:lpstr>
      <vt:lpstr>Gutta percha </vt:lpstr>
      <vt:lpstr>Hand piece</vt:lpstr>
      <vt:lpstr>CONCLUSION</vt:lpstr>
      <vt:lpstr>REFRENCES</vt:lpstr>
      <vt:lpstr>PowerPoint Presentation</vt:lpstr>
      <vt:lpstr>Question &amp; Answer Session</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crossinfection  in endodontics</dc:title>
  <dc:creator>Windows User</dc:creator>
  <cp:lastModifiedBy>disha jain</cp:lastModifiedBy>
  <cp:revision>147</cp:revision>
  <dcterms:created xsi:type="dcterms:W3CDTF">2008-12-05T03:13:25Z</dcterms:created>
  <dcterms:modified xsi:type="dcterms:W3CDTF">2023-04-19T08:03:47Z</dcterms:modified>
</cp:coreProperties>
</file>